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70" r:id="rId5"/>
    <p:sldId id="272" r:id="rId6"/>
    <p:sldId id="258" r:id="rId7"/>
    <p:sldId id="273" r:id="rId8"/>
    <p:sldId id="279" r:id="rId9"/>
    <p:sldId id="274" r:id="rId10"/>
    <p:sldId id="275" r:id="rId11"/>
    <p:sldId id="276" r:id="rId12"/>
    <p:sldId id="277" r:id="rId13"/>
    <p:sldId id="278" r:id="rId14"/>
    <p:sldId id="288" r:id="rId15"/>
    <p:sldId id="259" r:id="rId16"/>
    <p:sldId id="261" r:id="rId17"/>
    <p:sldId id="281" r:id="rId18"/>
    <p:sldId id="262" r:id="rId19"/>
    <p:sldId id="264" r:id="rId20"/>
    <p:sldId id="280" r:id="rId21"/>
    <p:sldId id="265" r:id="rId22"/>
    <p:sldId id="266" r:id="rId23"/>
    <p:sldId id="285" r:id="rId24"/>
    <p:sldId id="290" r:id="rId25"/>
    <p:sldId id="289" r:id="rId26"/>
    <p:sldId id="268" r:id="rId27"/>
    <p:sldId id="269" r:id="rId28"/>
    <p:sldId id="282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306" r:id="rId37"/>
    <p:sldId id="307" r:id="rId38"/>
    <p:sldId id="308" r:id="rId39"/>
    <p:sldId id="309" r:id="rId40"/>
    <p:sldId id="310" r:id="rId41"/>
    <p:sldId id="304" r:id="rId42"/>
    <p:sldId id="299" r:id="rId43"/>
    <p:sldId id="301" r:id="rId44"/>
    <p:sldId id="298" r:id="rId45"/>
    <p:sldId id="311" r:id="rId46"/>
    <p:sldId id="302" r:id="rId47"/>
    <p:sldId id="300" r:id="rId48"/>
    <p:sldId id="30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1725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9F5B67-F295-4B55-BE5A-FB68242AF9F3}" v="473" dt="2024-02-21T16:03:34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12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DA611-C472-4AFA-82C3-E75C7DDD83D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3B1303-BF8D-4B72-B1E2-B112F40B93EF}">
      <dgm:prSet phldrT="[Text]" custT="1"/>
      <dgm:spPr>
        <a:solidFill>
          <a:srgbClr val="5D1725">
            <a:alpha val="50000"/>
          </a:srgbClr>
        </a:solidFill>
      </dgm:spPr>
      <dgm:t>
        <a:bodyPr/>
        <a:lstStyle/>
        <a:p>
          <a:r>
            <a:rPr lang="en-US" sz="4800" dirty="0"/>
            <a:t>GSP</a:t>
          </a:r>
        </a:p>
      </dgm:t>
    </dgm:pt>
    <dgm:pt modelId="{31CB22E1-EA63-4725-988C-59AF64BD2B19}" type="parTrans" cxnId="{1521BF24-A2D8-4994-8BFE-EE65D73E2021}">
      <dgm:prSet/>
      <dgm:spPr/>
      <dgm:t>
        <a:bodyPr/>
        <a:lstStyle/>
        <a:p>
          <a:endParaRPr lang="en-US"/>
        </a:p>
      </dgm:t>
    </dgm:pt>
    <dgm:pt modelId="{40F32FDD-E551-4140-9BFC-9480A219AF2F}" type="sibTrans" cxnId="{1521BF24-A2D8-4994-8BFE-EE65D73E2021}">
      <dgm:prSet/>
      <dgm:spPr/>
      <dgm:t>
        <a:bodyPr/>
        <a:lstStyle/>
        <a:p>
          <a:endParaRPr lang="en-US"/>
        </a:p>
      </dgm:t>
    </dgm:pt>
    <dgm:pt modelId="{ECBFE161-4B8A-404C-B0DF-3D7935A0216B}">
      <dgm:prSet phldrT="[Text]" custT="1"/>
      <dgm:spPr>
        <a:solidFill>
          <a:srgbClr val="5D1725">
            <a:alpha val="50000"/>
          </a:srgbClr>
        </a:solidFill>
      </dgm:spPr>
      <dgm:t>
        <a:bodyPr/>
        <a:lstStyle/>
        <a:p>
          <a:r>
            <a:rPr lang="en-US" sz="1000" b="1" dirty="0"/>
            <a:t>Environmental Science</a:t>
          </a:r>
        </a:p>
      </dgm:t>
    </dgm:pt>
    <dgm:pt modelId="{C3C8D90F-29C0-4FEE-B4DE-C1D2FD56BD1D}" type="parTrans" cxnId="{D50B6F8E-4E70-42B4-8142-2FC045C442CA}">
      <dgm:prSet/>
      <dgm:spPr/>
      <dgm:t>
        <a:bodyPr/>
        <a:lstStyle/>
        <a:p>
          <a:endParaRPr lang="en-US"/>
        </a:p>
      </dgm:t>
    </dgm:pt>
    <dgm:pt modelId="{10CD281C-F0DA-4352-B8A1-A8F9F8236E1A}" type="sibTrans" cxnId="{D50B6F8E-4E70-42B4-8142-2FC045C442CA}">
      <dgm:prSet/>
      <dgm:spPr/>
      <dgm:t>
        <a:bodyPr/>
        <a:lstStyle/>
        <a:p>
          <a:endParaRPr lang="en-US"/>
        </a:p>
      </dgm:t>
    </dgm:pt>
    <dgm:pt modelId="{98A7CF96-5FAF-45ED-8E0F-E95B6A2F78CB}">
      <dgm:prSet phldrT="[Text]" custT="1"/>
      <dgm:spPr>
        <a:solidFill>
          <a:srgbClr val="5D1725">
            <a:alpha val="50000"/>
          </a:srgbClr>
        </a:solidFill>
      </dgm:spPr>
      <dgm:t>
        <a:bodyPr/>
        <a:lstStyle/>
        <a:p>
          <a:r>
            <a:rPr lang="en-US" sz="1000" b="1" dirty="0"/>
            <a:t>Economics</a:t>
          </a:r>
        </a:p>
      </dgm:t>
    </dgm:pt>
    <dgm:pt modelId="{60CED1B4-F3A7-49EA-AE1E-9EEF5CFCB3E6}" type="parTrans" cxnId="{C03682F8-0216-4966-B0C1-8F4ED12B88BC}">
      <dgm:prSet/>
      <dgm:spPr/>
      <dgm:t>
        <a:bodyPr/>
        <a:lstStyle/>
        <a:p>
          <a:endParaRPr lang="en-US"/>
        </a:p>
      </dgm:t>
    </dgm:pt>
    <dgm:pt modelId="{E9B21D29-0378-475A-8758-05DE842D859F}" type="sibTrans" cxnId="{C03682F8-0216-4966-B0C1-8F4ED12B88BC}">
      <dgm:prSet/>
      <dgm:spPr/>
      <dgm:t>
        <a:bodyPr/>
        <a:lstStyle/>
        <a:p>
          <a:endParaRPr lang="en-US"/>
        </a:p>
      </dgm:t>
    </dgm:pt>
    <dgm:pt modelId="{5265B0B3-46B4-4E84-8DBC-7D222B709724}">
      <dgm:prSet phldrT="[Text]" custT="1"/>
      <dgm:spPr>
        <a:solidFill>
          <a:srgbClr val="5D1725">
            <a:alpha val="50000"/>
          </a:srgbClr>
        </a:solidFill>
      </dgm:spPr>
      <dgm:t>
        <a:bodyPr/>
        <a:lstStyle/>
        <a:p>
          <a:r>
            <a:rPr lang="en-US" sz="1000" b="1" dirty="0"/>
            <a:t>Communication</a:t>
          </a:r>
        </a:p>
      </dgm:t>
    </dgm:pt>
    <dgm:pt modelId="{39F6870B-D352-4570-A9A5-B1A90F90853D}" type="parTrans" cxnId="{331F2051-8CB7-485F-843E-7F4412BF4138}">
      <dgm:prSet/>
      <dgm:spPr/>
      <dgm:t>
        <a:bodyPr/>
        <a:lstStyle/>
        <a:p>
          <a:endParaRPr lang="en-US"/>
        </a:p>
      </dgm:t>
    </dgm:pt>
    <dgm:pt modelId="{2CA69A83-2F45-443C-8A6A-D828FCF1716C}" type="sibTrans" cxnId="{331F2051-8CB7-485F-843E-7F4412BF4138}">
      <dgm:prSet/>
      <dgm:spPr/>
      <dgm:t>
        <a:bodyPr/>
        <a:lstStyle/>
        <a:p>
          <a:endParaRPr lang="en-US"/>
        </a:p>
      </dgm:t>
    </dgm:pt>
    <dgm:pt modelId="{98481186-EF5C-4CDB-B8DE-4493227283C1}">
      <dgm:prSet phldrT="[Text]" custT="1"/>
      <dgm:spPr>
        <a:solidFill>
          <a:srgbClr val="5D1725">
            <a:alpha val="50000"/>
          </a:srgbClr>
        </a:solidFill>
      </dgm:spPr>
      <dgm:t>
        <a:bodyPr/>
        <a:lstStyle/>
        <a:p>
          <a:r>
            <a:rPr lang="en-US" sz="1000" b="1" dirty="0"/>
            <a:t>Social Science</a:t>
          </a:r>
        </a:p>
      </dgm:t>
    </dgm:pt>
    <dgm:pt modelId="{DF954817-D75E-4669-B43D-6E5CFDFFE7DF}" type="parTrans" cxnId="{6710A81C-EE8D-4A3F-B4F6-F7B64A6AABA8}">
      <dgm:prSet/>
      <dgm:spPr/>
      <dgm:t>
        <a:bodyPr/>
        <a:lstStyle/>
        <a:p>
          <a:endParaRPr lang="en-US"/>
        </a:p>
      </dgm:t>
    </dgm:pt>
    <dgm:pt modelId="{ABD68DE6-8D2C-4C0D-9F90-04BA51B37D94}" type="sibTrans" cxnId="{6710A81C-EE8D-4A3F-B4F6-F7B64A6AABA8}">
      <dgm:prSet/>
      <dgm:spPr/>
      <dgm:t>
        <a:bodyPr/>
        <a:lstStyle/>
        <a:p>
          <a:endParaRPr lang="en-US"/>
        </a:p>
      </dgm:t>
    </dgm:pt>
    <dgm:pt modelId="{3C5B0795-95FE-4C75-96F3-47E1C1DF0ED0}">
      <dgm:prSet custT="1"/>
      <dgm:spPr>
        <a:solidFill>
          <a:srgbClr val="5D1725">
            <a:alpha val="50000"/>
          </a:srgbClr>
        </a:solidFill>
      </dgm:spPr>
      <dgm:t>
        <a:bodyPr/>
        <a:lstStyle/>
        <a:p>
          <a:r>
            <a:rPr lang="en-US" sz="1000" b="1" dirty="0"/>
            <a:t>History</a:t>
          </a:r>
        </a:p>
      </dgm:t>
    </dgm:pt>
    <dgm:pt modelId="{CF14A7BC-B37F-4C6C-AF11-D023269FC1C2}" type="parTrans" cxnId="{2BA07EC0-F94E-4831-8FDB-CE04EBE51377}">
      <dgm:prSet/>
      <dgm:spPr/>
      <dgm:t>
        <a:bodyPr/>
        <a:lstStyle/>
        <a:p>
          <a:endParaRPr lang="en-US"/>
        </a:p>
      </dgm:t>
    </dgm:pt>
    <dgm:pt modelId="{E039184E-6D2B-404C-95B4-582298F2349D}" type="sibTrans" cxnId="{2BA07EC0-F94E-4831-8FDB-CE04EBE51377}">
      <dgm:prSet/>
      <dgm:spPr/>
      <dgm:t>
        <a:bodyPr/>
        <a:lstStyle/>
        <a:p>
          <a:endParaRPr lang="en-US"/>
        </a:p>
      </dgm:t>
    </dgm:pt>
    <dgm:pt modelId="{742E2EAA-F572-4DD7-A6E1-7B019BFED513}">
      <dgm:prSet custT="1"/>
      <dgm:spPr>
        <a:solidFill>
          <a:srgbClr val="5D1725">
            <a:alpha val="50000"/>
          </a:srgbClr>
        </a:solidFill>
      </dgm:spPr>
      <dgm:t>
        <a:bodyPr/>
        <a:lstStyle/>
        <a:p>
          <a:r>
            <a:rPr lang="en-US" sz="1000" b="1" dirty="0"/>
            <a:t>Geography</a:t>
          </a:r>
        </a:p>
      </dgm:t>
    </dgm:pt>
    <dgm:pt modelId="{4B890D9E-F120-4E8C-A74E-392C115AF52E}" type="parTrans" cxnId="{B9B7070E-2C0F-40F2-BCD5-05EA2B41B030}">
      <dgm:prSet/>
      <dgm:spPr/>
      <dgm:t>
        <a:bodyPr/>
        <a:lstStyle/>
        <a:p>
          <a:endParaRPr lang="en-US"/>
        </a:p>
      </dgm:t>
    </dgm:pt>
    <dgm:pt modelId="{D19E80C1-D05F-4BEE-86E1-4763E1F9F9B9}" type="sibTrans" cxnId="{B9B7070E-2C0F-40F2-BCD5-05EA2B41B030}">
      <dgm:prSet/>
      <dgm:spPr/>
      <dgm:t>
        <a:bodyPr/>
        <a:lstStyle/>
        <a:p>
          <a:endParaRPr lang="en-US"/>
        </a:p>
      </dgm:t>
    </dgm:pt>
    <dgm:pt modelId="{87366463-4B59-4E9D-938F-A6C6C9573F8B}">
      <dgm:prSet custT="1"/>
      <dgm:spPr>
        <a:solidFill>
          <a:srgbClr val="5D1725">
            <a:alpha val="50000"/>
          </a:srgbClr>
        </a:solidFill>
      </dgm:spPr>
      <dgm:t>
        <a:bodyPr/>
        <a:lstStyle/>
        <a:p>
          <a:r>
            <a:rPr lang="en-US" sz="1000" b="1" dirty="0"/>
            <a:t>Art and Design</a:t>
          </a:r>
        </a:p>
      </dgm:t>
    </dgm:pt>
    <dgm:pt modelId="{1A22ECE3-EED4-4639-8F90-9A2D3F2E1ED4}" type="parTrans" cxnId="{A2FE3C0A-80AF-48D2-9749-807EEE6A10CC}">
      <dgm:prSet/>
      <dgm:spPr/>
      <dgm:t>
        <a:bodyPr/>
        <a:lstStyle/>
        <a:p>
          <a:endParaRPr lang="en-US"/>
        </a:p>
      </dgm:t>
    </dgm:pt>
    <dgm:pt modelId="{6CB19AB7-28C0-405D-B77F-602D8580069E}" type="sibTrans" cxnId="{A2FE3C0A-80AF-48D2-9749-807EEE6A10CC}">
      <dgm:prSet/>
      <dgm:spPr/>
      <dgm:t>
        <a:bodyPr/>
        <a:lstStyle/>
        <a:p>
          <a:endParaRPr lang="en-US"/>
        </a:p>
      </dgm:t>
    </dgm:pt>
    <dgm:pt modelId="{B06FBC36-FF6F-40B3-AB13-E5C2E994F857}" type="pres">
      <dgm:prSet presAssocID="{BB1DA611-C472-4AFA-82C3-E75C7DDD83DF}" presName="composite" presStyleCnt="0">
        <dgm:presLayoutVars>
          <dgm:chMax val="1"/>
          <dgm:dir/>
          <dgm:resizeHandles val="exact"/>
        </dgm:presLayoutVars>
      </dgm:prSet>
      <dgm:spPr/>
    </dgm:pt>
    <dgm:pt modelId="{7F41B297-5056-4101-90BD-87A2E52EBC3C}" type="pres">
      <dgm:prSet presAssocID="{BB1DA611-C472-4AFA-82C3-E75C7DDD83DF}" presName="radial" presStyleCnt="0">
        <dgm:presLayoutVars>
          <dgm:animLvl val="ctr"/>
        </dgm:presLayoutVars>
      </dgm:prSet>
      <dgm:spPr/>
    </dgm:pt>
    <dgm:pt modelId="{E5398183-8977-42CA-BEC9-760CF1A86ECD}" type="pres">
      <dgm:prSet presAssocID="{173B1303-BF8D-4B72-B1E2-B112F40B93EF}" presName="centerShape" presStyleLbl="vennNode1" presStyleIdx="0" presStyleCnt="8"/>
      <dgm:spPr/>
    </dgm:pt>
    <dgm:pt modelId="{964E88E8-CA60-4A60-AA3E-5513CF075F0E}" type="pres">
      <dgm:prSet presAssocID="{ECBFE161-4B8A-404C-B0DF-3D7935A0216B}" presName="node" presStyleLbl="vennNode1" presStyleIdx="1" presStyleCnt="8">
        <dgm:presLayoutVars>
          <dgm:bulletEnabled val="1"/>
        </dgm:presLayoutVars>
      </dgm:prSet>
      <dgm:spPr/>
    </dgm:pt>
    <dgm:pt modelId="{2142C617-F54B-4961-AA9D-56464BAA6E52}" type="pres">
      <dgm:prSet presAssocID="{742E2EAA-F572-4DD7-A6E1-7B019BFED513}" presName="node" presStyleLbl="vennNode1" presStyleIdx="2" presStyleCnt="8">
        <dgm:presLayoutVars>
          <dgm:bulletEnabled val="1"/>
        </dgm:presLayoutVars>
      </dgm:prSet>
      <dgm:spPr/>
    </dgm:pt>
    <dgm:pt modelId="{47887A30-6FF5-431F-9110-CE4713DFA17F}" type="pres">
      <dgm:prSet presAssocID="{98A7CF96-5FAF-45ED-8E0F-E95B6A2F78CB}" presName="node" presStyleLbl="vennNode1" presStyleIdx="3" presStyleCnt="8">
        <dgm:presLayoutVars>
          <dgm:bulletEnabled val="1"/>
        </dgm:presLayoutVars>
      </dgm:prSet>
      <dgm:spPr/>
    </dgm:pt>
    <dgm:pt modelId="{A00D12C4-0146-46CA-BD89-D56E7941F298}" type="pres">
      <dgm:prSet presAssocID="{87366463-4B59-4E9D-938F-A6C6C9573F8B}" presName="node" presStyleLbl="vennNode1" presStyleIdx="4" presStyleCnt="8">
        <dgm:presLayoutVars>
          <dgm:bulletEnabled val="1"/>
        </dgm:presLayoutVars>
      </dgm:prSet>
      <dgm:spPr/>
    </dgm:pt>
    <dgm:pt modelId="{F8D977FD-AE6D-4804-8AD7-3CAC9553607D}" type="pres">
      <dgm:prSet presAssocID="{5265B0B3-46B4-4E84-8DBC-7D222B709724}" presName="node" presStyleLbl="vennNode1" presStyleIdx="5" presStyleCnt="8">
        <dgm:presLayoutVars>
          <dgm:bulletEnabled val="1"/>
        </dgm:presLayoutVars>
      </dgm:prSet>
      <dgm:spPr/>
    </dgm:pt>
    <dgm:pt modelId="{8DC2ED2D-9389-455F-A4FC-90E1AB183A00}" type="pres">
      <dgm:prSet presAssocID="{98481186-EF5C-4CDB-B8DE-4493227283C1}" presName="node" presStyleLbl="vennNode1" presStyleIdx="6" presStyleCnt="8">
        <dgm:presLayoutVars>
          <dgm:bulletEnabled val="1"/>
        </dgm:presLayoutVars>
      </dgm:prSet>
      <dgm:spPr/>
    </dgm:pt>
    <dgm:pt modelId="{5B4FC717-A26B-4053-ABA6-0FF1542959CC}" type="pres">
      <dgm:prSet presAssocID="{3C5B0795-95FE-4C75-96F3-47E1C1DF0ED0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E8A22B01-3324-48BD-9210-6821CEC88037}" type="presOf" srcId="{98481186-EF5C-4CDB-B8DE-4493227283C1}" destId="{8DC2ED2D-9389-455F-A4FC-90E1AB183A00}" srcOrd="0" destOrd="0" presId="urn:microsoft.com/office/officeart/2005/8/layout/radial3"/>
    <dgm:cxn modelId="{63184C04-CB3A-48B7-931B-F2653688E723}" type="presOf" srcId="{742E2EAA-F572-4DD7-A6E1-7B019BFED513}" destId="{2142C617-F54B-4961-AA9D-56464BAA6E52}" srcOrd="0" destOrd="0" presId="urn:microsoft.com/office/officeart/2005/8/layout/radial3"/>
    <dgm:cxn modelId="{A2FE3C0A-80AF-48D2-9749-807EEE6A10CC}" srcId="{173B1303-BF8D-4B72-B1E2-B112F40B93EF}" destId="{87366463-4B59-4E9D-938F-A6C6C9573F8B}" srcOrd="3" destOrd="0" parTransId="{1A22ECE3-EED4-4639-8F90-9A2D3F2E1ED4}" sibTransId="{6CB19AB7-28C0-405D-B77F-602D8580069E}"/>
    <dgm:cxn modelId="{B9B7070E-2C0F-40F2-BCD5-05EA2B41B030}" srcId="{173B1303-BF8D-4B72-B1E2-B112F40B93EF}" destId="{742E2EAA-F572-4DD7-A6E1-7B019BFED513}" srcOrd="1" destOrd="0" parTransId="{4B890D9E-F120-4E8C-A74E-392C115AF52E}" sibTransId="{D19E80C1-D05F-4BEE-86E1-4763E1F9F9B9}"/>
    <dgm:cxn modelId="{6710A81C-EE8D-4A3F-B4F6-F7B64A6AABA8}" srcId="{173B1303-BF8D-4B72-B1E2-B112F40B93EF}" destId="{98481186-EF5C-4CDB-B8DE-4493227283C1}" srcOrd="5" destOrd="0" parTransId="{DF954817-D75E-4669-B43D-6E5CFDFFE7DF}" sibTransId="{ABD68DE6-8D2C-4C0D-9F90-04BA51B37D94}"/>
    <dgm:cxn modelId="{1521BF24-A2D8-4994-8BFE-EE65D73E2021}" srcId="{BB1DA611-C472-4AFA-82C3-E75C7DDD83DF}" destId="{173B1303-BF8D-4B72-B1E2-B112F40B93EF}" srcOrd="0" destOrd="0" parTransId="{31CB22E1-EA63-4725-988C-59AF64BD2B19}" sibTransId="{40F32FDD-E551-4140-9BFC-9480A219AF2F}"/>
    <dgm:cxn modelId="{A3178567-3237-48C9-AE2D-6E3B9B20E71E}" type="presOf" srcId="{173B1303-BF8D-4B72-B1E2-B112F40B93EF}" destId="{E5398183-8977-42CA-BEC9-760CF1A86ECD}" srcOrd="0" destOrd="0" presId="urn:microsoft.com/office/officeart/2005/8/layout/radial3"/>
    <dgm:cxn modelId="{36BBFE4A-473B-4FFB-9777-DBD636D72867}" type="presOf" srcId="{98A7CF96-5FAF-45ED-8E0F-E95B6A2F78CB}" destId="{47887A30-6FF5-431F-9110-CE4713DFA17F}" srcOrd="0" destOrd="0" presId="urn:microsoft.com/office/officeart/2005/8/layout/radial3"/>
    <dgm:cxn modelId="{8256E94D-931A-4642-A96F-CC20521F944A}" type="presOf" srcId="{3C5B0795-95FE-4C75-96F3-47E1C1DF0ED0}" destId="{5B4FC717-A26B-4053-ABA6-0FF1542959CC}" srcOrd="0" destOrd="0" presId="urn:microsoft.com/office/officeart/2005/8/layout/radial3"/>
    <dgm:cxn modelId="{331F2051-8CB7-485F-843E-7F4412BF4138}" srcId="{173B1303-BF8D-4B72-B1E2-B112F40B93EF}" destId="{5265B0B3-46B4-4E84-8DBC-7D222B709724}" srcOrd="4" destOrd="0" parTransId="{39F6870B-D352-4570-A9A5-B1A90F90853D}" sibTransId="{2CA69A83-2F45-443C-8A6A-D828FCF1716C}"/>
    <dgm:cxn modelId="{845D4776-8C26-4AA4-B87A-6F28AFF23C9D}" type="presOf" srcId="{ECBFE161-4B8A-404C-B0DF-3D7935A0216B}" destId="{964E88E8-CA60-4A60-AA3E-5513CF075F0E}" srcOrd="0" destOrd="0" presId="urn:microsoft.com/office/officeart/2005/8/layout/radial3"/>
    <dgm:cxn modelId="{D50B6F8E-4E70-42B4-8142-2FC045C442CA}" srcId="{173B1303-BF8D-4B72-B1E2-B112F40B93EF}" destId="{ECBFE161-4B8A-404C-B0DF-3D7935A0216B}" srcOrd="0" destOrd="0" parTransId="{C3C8D90F-29C0-4FEE-B4DE-C1D2FD56BD1D}" sibTransId="{10CD281C-F0DA-4352-B8A1-A8F9F8236E1A}"/>
    <dgm:cxn modelId="{2BA07EC0-F94E-4831-8FDB-CE04EBE51377}" srcId="{173B1303-BF8D-4B72-B1E2-B112F40B93EF}" destId="{3C5B0795-95FE-4C75-96F3-47E1C1DF0ED0}" srcOrd="6" destOrd="0" parTransId="{CF14A7BC-B37F-4C6C-AF11-D023269FC1C2}" sibTransId="{E039184E-6D2B-404C-95B4-582298F2349D}"/>
    <dgm:cxn modelId="{3D539EC6-0686-42C3-ACF6-2744108BF153}" type="presOf" srcId="{5265B0B3-46B4-4E84-8DBC-7D222B709724}" destId="{F8D977FD-AE6D-4804-8AD7-3CAC9553607D}" srcOrd="0" destOrd="0" presId="urn:microsoft.com/office/officeart/2005/8/layout/radial3"/>
    <dgm:cxn modelId="{C03682F8-0216-4966-B0C1-8F4ED12B88BC}" srcId="{173B1303-BF8D-4B72-B1E2-B112F40B93EF}" destId="{98A7CF96-5FAF-45ED-8E0F-E95B6A2F78CB}" srcOrd="2" destOrd="0" parTransId="{60CED1B4-F3A7-49EA-AE1E-9EEF5CFCB3E6}" sibTransId="{E9B21D29-0378-475A-8758-05DE842D859F}"/>
    <dgm:cxn modelId="{A0335EFC-75B9-40B5-AF6A-61986F096A83}" type="presOf" srcId="{BB1DA611-C472-4AFA-82C3-E75C7DDD83DF}" destId="{B06FBC36-FF6F-40B3-AB13-E5C2E994F857}" srcOrd="0" destOrd="0" presId="urn:microsoft.com/office/officeart/2005/8/layout/radial3"/>
    <dgm:cxn modelId="{080865FD-9B1B-4E04-90A9-C41538CBEDDD}" type="presOf" srcId="{87366463-4B59-4E9D-938F-A6C6C9573F8B}" destId="{A00D12C4-0146-46CA-BD89-D56E7941F298}" srcOrd="0" destOrd="0" presId="urn:microsoft.com/office/officeart/2005/8/layout/radial3"/>
    <dgm:cxn modelId="{46F152B1-0013-4146-A72C-F8E5261E1899}" type="presParOf" srcId="{B06FBC36-FF6F-40B3-AB13-E5C2E994F857}" destId="{7F41B297-5056-4101-90BD-87A2E52EBC3C}" srcOrd="0" destOrd="0" presId="urn:microsoft.com/office/officeart/2005/8/layout/radial3"/>
    <dgm:cxn modelId="{1EFD80A6-8D54-4FD0-BFDB-9A3D99D48564}" type="presParOf" srcId="{7F41B297-5056-4101-90BD-87A2E52EBC3C}" destId="{E5398183-8977-42CA-BEC9-760CF1A86ECD}" srcOrd="0" destOrd="0" presId="urn:microsoft.com/office/officeart/2005/8/layout/radial3"/>
    <dgm:cxn modelId="{7BF34049-58C2-4453-B231-15229A22B389}" type="presParOf" srcId="{7F41B297-5056-4101-90BD-87A2E52EBC3C}" destId="{964E88E8-CA60-4A60-AA3E-5513CF075F0E}" srcOrd="1" destOrd="0" presId="urn:microsoft.com/office/officeart/2005/8/layout/radial3"/>
    <dgm:cxn modelId="{D7A9B60D-B163-4E37-89DB-5E4397D3A979}" type="presParOf" srcId="{7F41B297-5056-4101-90BD-87A2E52EBC3C}" destId="{2142C617-F54B-4961-AA9D-56464BAA6E52}" srcOrd="2" destOrd="0" presId="urn:microsoft.com/office/officeart/2005/8/layout/radial3"/>
    <dgm:cxn modelId="{05672324-0D39-42CB-BBDA-04A6B13B2ECC}" type="presParOf" srcId="{7F41B297-5056-4101-90BD-87A2E52EBC3C}" destId="{47887A30-6FF5-431F-9110-CE4713DFA17F}" srcOrd="3" destOrd="0" presId="urn:microsoft.com/office/officeart/2005/8/layout/radial3"/>
    <dgm:cxn modelId="{18E927F3-9B07-45BF-B057-8E9B8C533F1D}" type="presParOf" srcId="{7F41B297-5056-4101-90BD-87A2E52EBC3C}" destId="{A00D12C4-0146-46CA-BD89-D56E7941F298}" srcOrd="4" destOrd="0" presId="urn:microsoft.com/office/officeart/2005/8/layout/radial3"/>
    <dgm:cxn modelId="{ADACAC2E-C7BE-444B-BE76-8245BDE2E312}" type="presParOf" srcId="{7F41B297-5056-4101-90BD-87A2E52EBC3C}" destId="{F8D977FD-AE6D-4804-8AD7-3CAC9553607D}" srcOrd="5" destOrd="0" presId="urn:microsoft.com/office/officeart/2005/8/layout/radial3"/>
    <dgm:cxn modelId="{4C647E44-5DE2-4A55-9F1B-51D13CFADCAF}" type="presParOf" srcId="{7F41B297-5056-4101-90BD-87A2E52EBC3C}" destId="{8DC2ED2D-9389-455F-A4FC-90E1AB183A00}" srcOrd="6" destOrd="0" presId="urn:microsoft.com/office/officeart/2005/8/layout/radial3"/>
    <dgm:cxn modelId="{103676FF-43D5-4E6A-8878-05BD133E877E}" type="presParOf" srcId="{7F41B297-5056-4101-90BD-87A2E52EBC3C}" destId="{5B4FC717-A26B-4053-ABA6-0FF1542959CC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3E10AF-0BF0-7C41-BC4A-42F6FBAE82E3}" type="doc">
      <dgm:prSet loTypeId="urn:microsoft.com/office/officeart/2005/8/layout/venn1" loCatId="" qsTypeId="urn:microsoft.com/office/officeart/2005/8/quickstyle/simple1" qsCatId="simple" csTypeId="urn:microsoft.com/office/officeart/2005/8/colors/colorful1" csCatId="colorful" phldr="1"/>
      <dgm:spPr/>
    </dgm:pt>
    <dgm:pt modelId="{3A01EA50-22A3-4C4C-95AE-4EB5D05DC8D3}">
      <dgm:prSet phldrT="[Text]"/>
      <dgm:spPr/>
      <dgm:t>
        <a:bodyPr/>
        <a:lstStyle/>
        <a:p>
          <a:r>
            <a:rPr lang="en-US" dirty="0"/>
            <a:t>Intellect &amp; </a:t>
          </a:r>
          <a:r>
            <a:rPr lang="en-US" u="sng" dirty="0"/>
            <a:t>Innovation</a:t>
          </a:r>
        </a:p>
      </dgm:t>
    </dgm:pt>
    <dgm:pt modelId="{7600448F-63E2-F74B-B148-CF8B69E1B067}" type="parTrans" cxnId="{5AF6FCDA-42BE-534F-9D05-C5D02EC5974D}">
      <dgm:prSet/>
      <dgm:spPr/>
      <dgm:t>
        <a:bodyPr/>
        <a:lstStyle/>
        <a:p>
          <a:endParaRPr lang="en-US"/>
        </a:p>
      </dgm:t>
    </dgm:pt>
    <dgm:pt modelId="{270E7386-5129-6C4A-B65D-C2242E31301E}" type="sibTrans" cxnId="{5AF6FCDA-42BE-534F-9D05-C5D02EC5974D}">
      <dgm:prSet/>
      <dgm:spPr/>
      <dgm:t>
        <a:bodyPr/>
        <a:lstStyle/>
        <a:p>
          <a:endParaRPr lang="en-US"/>
        </a:p>
      </dgm:t>
    </dgm:pt>
    <dgm:pt modelId="{75EF15C9-F60F-5649-81CD-24FF1F6422F4}">
      <dgm:prSet phldrT="[Text]"/>
      <dgm:spPr/>
      <dgm:t>
        <a:bodyPr/>
        <a:lstStyle/>
        <a:p>
          <a:r>
            <a:rPr lang="en-US" dirty="0"/>
            <a:t>Emotional Intelligence &amp; Well-Being</a:t>
          </a:r>
        </a:p>
      </dgm:t>
    </dgm:pt>
    <dgm:pt modelId="{7891F34B-BEB7-1E45-B23A-8F0971DB1721}" type="parTrans" cxnId="{13B35E14-C384-2543-A4D0-B042B411D47F}">
      <dgm:prSet/>
      <dgm:spPr/>
      <dgm:t>
        <a:bodyPr/>
        <a:lstStyle/>
        <a:p>
          <a:endParaRPr lang="en-US"/>
        </a:p>
      </dgm:t>
    </dgm:pt>
    <dgm:pt modelId="{DB5F502C-7F12-414A-BFC0-03E2C8B5B226}" type="sibTrans" cxnId="{13B35E14-C384-2543-A4D0-B042B411D47F}">
      <dgm:prSet/>
      <dgm:spPr/>
      <dgm:t>
        <a:bodyPr/>
        <a:lstStyle/>
        <a:p>
          <a:endParaRPr lang="en-US"/>
        </a:p>
      </dgm:t>
    </dgm:pt>
    <dgm:pt modelId="{438683CB-0A44-C64B-9E23-5E4E8DCD8192}">
      <dgm:prSet phldrT="[Text]"/>
      <dgm:spPr/>
      <dgm:t>
        <a:bodyPr/>
        <a:lstStyle/>
        <a:p>
          <a:r>
            <a:rPr lang="en-US" dirty="0"/>
            <a:t>Transdisciplinary </a:t>
          </a:r>
          <a:r>
            <a:rPr lang="en-US" u="sng" dirty="0"/>
            <a:t>Collaboration</a:t>
          </a:r>
          <a:r>
            <a:rPr lang="en-US" dirty="0"/>
            <a:t> &amp; Community</a:t>
          </a:r>
        </a:p>
      </dgm:t>
    </dgm:pt>
    <dgm:pt modelId="{7092E5B9-6240-794F-8FDC-A844CD2E1DFB}" type="parTrans" cxnId="{01228779-512E-7449-8E2A-EA76C3B0BE17}">
      <dgm:prSet/>
      <dgm:spPr/>
      <dgm:t>
        <a:bodyPr/>
        <a:lstStyle/>
        <a:p>
          <a:endParaRPr lang="en-US"/>
        </a:p>
      </dgm:t>
    </dgm:pt>
    <dgm:pt modelId="{D5F77F38-C287-4948-832E-FDCDCF540876}" type="sibTrans" cxnId="{01228779-512E-7449-8E2A-EA76C3B0BE17}">
      <dgm:prSet/>
      <dgm:spPr/>
      <dgm:t>
        <a:bodyPr/>
        <a:lstStyle/>
        <a:p>
          <a:endParaRPr lang="en-US"/>
        </a:p>
      </dgm:t>
    </dgm:pt>
    <dgm:pt modelId="{26597621-A2C7-CE4D-BEC8-2396D0758E7D}" type="pres">
      <dgm:prSet presAssocID="{EA3E10AF-0BF0-7C41-BC4A-42F6FBAE82E3}" presName="compositeShape" presStyleCnt="0">
        <dgm:presLayoutVars>
          <dgm:chMax val="7"/>
          <dgm:dir/>
          <dgm:resizeHandles val="exact"/>
        </dgm:presLayoutVars>
      </dgm:prSet>
      <dgm:spPr/>
    </dgm:pt>
    <dgm:pt modelId="{66F412FF-5C2A-C64E-9C2D-E79DAB6299F9}" type="pres">
      <dgm:prSet presAssocID="{3A01EA50-22A3-4C4C-95AE-4EB5D05DC8D3}" presName="circ1" presStyleLbl="vennNode1" presStyleIdx="0" presStyleCnt="3"/>
      <dgm:spPr/>
    </dgm:pt>
    <dgm:pt modelId="{5F7186DC-A02E-9240-99A7-F604BFAB3567}" type="pres">
      <dgm:prSet presAssocID="{3A01EA50-22A3-4C4C-95AE-4EB5D05DC8D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5422655-475E-634E-BC30-708E9ED1411B}" type="pres">
      <dgm:prSet presAssocID="{75EF15C9-F60F-5649-81CD-24FF1F6422F4}" presName="circ2" presStyleLbl="vennNode1" presStyleIdx="1" presStyleCnt="3"/>
      <dgm:spPr/>
    </dgm:pt>
    <dgm:pt modelId="{B208173C-D2A3-1044-931D-BD15569662EC}" type="pres">
      <dgm:prSet presAssocID="{75EF15C9-F60F-5649-81CD-24FF1F6422F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9EBA0B9-84C0-B540-86FA-E86C82A6EE8D}" type="pres">
      <dgm:prSet presAssocID="{438683CB-0A44-C64B-9E23-5E4E8DCD8192}" presName="circ3" presStyleLbl="vennNode1" presStyleIdx="2" presStyleCnt="3"/>
      <dgm:spPr/>
    </dgm:pt>
    <dgm:pt modelId="{E874A3C5-DED8-0840-9C6B-F08DF7F976D0}" type="pres">
      <dgm:prSet presAssocID="{438683CB-0A44-C64B-9E23-5E4E8DCD819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3B35E14-C384-2543-A4D0-B042B411D47F}" srcId="{EA3E10AF-0BF0-7C41-BC4A-42F6FBAE82E3}" destId="{75EF15C9-F60F-5649-81CD-24FF1F6422F4}" srcOrd="1" destOrd="0" parTransId="{7891F34B-BEB7-1E45-B23A-8F0971DB1721}" sibTransId="{DB5F502C-7F12-414A-BFC0-03E2C8B5B226}"/>
    <dgm:cxn modelId="{850F2C62-F6FC-C74A-9BD1-E86AEEBFEB6B}" type="presOf" srcId="{3A01EA50-22A3-4C4C-95AE-4EB5D05DC8D3}" destId="{5F7186DC-A02E-9240-99A7-F604BFAB3567}" srcOrd="1" destOrd="0" presId="urn:microsoft.com/office/officeart/2005/8/layout/venn1"/>
    <dgm:cxn modelId="{6165AB44-5B78-CF45-8AE3-9A249754FC40}" type="presOf" srcId="{438683CB-0A44-C64B-9E23-5E4E8DCD8192}" destId="{E874A3C5-DED8-0840-9C6B-F08DF7F976D0}" srcOrd="1" destOrd="0" presId="urn:microsoft.com/office/officeart/2005/8/layout/venn1"/>
    <dgm:cxn modelId="{30B1AB51-1DCF-8F4D-864E-203D1569D58F}" type="presOf" srcId="{EA3E10AF-0BF0-7C41-BC4A-42F6FBAE82E3}" destId="{26597621-A2C7-CE4D-BEC8-2396D0758E7D}" srcOrd="0" destOrd="0" presId="urn:microsoft.com/office/officeart/2005/8/layout/venn1"/>
    <dgm:cxn modelId="{01228779-512E-7449-8E2A-EA76C3B0BE17}" srcId="{EA3E10AF-0BF0-7C41-BC4A-42F6FBAE82E3}" destId="{438683CB-0A44-C64B-9E23-5E4E8DCD8192}" srcOrd="2" destOrd="0" parTransId="{7092E5B9-6240-794F-8FDC-A844CD2E1DFB}" sibTransId="{D5F77F38-C287-4948-832E-FDCDCF540876}"/>
    <dgm:cxn modelId="{D22D037B-496D-E94B-A21D-19D1DB02DAE5}" type="presOf" srcId="{438683CB-0A44-C64B-9E23-5E4E8DCD8192}" destId="{39EBA0B9-84C0-B540-86FA-E86C82A6EE8D}" srcOrd="0" destOrd="0" presId="urn:microsoft.com/office/officeart/2005/8/layout/venn1"/>
    <dgm:cxn modelId="{795575C9-C9AD-CA47-9C2E-CAB01A809B30}" type="presOf" srcId="{3A01EA50-22A3-4C4C-95AE-4EB5D05DC8D3}" destId="{66F412FF-5C2A-C64E-9C2D-E79DAB6299F9}" srcOrd="0" destOrd="0" presId="urn:microsoft.com/office/officeart/2005/8/layout/venn1"/>
    <dgm:cxn modelId="{5F3928CA-F689-9D4F-B82C-647E525FB066}" type="presOf" srcId="{75EF15C9-F60F-5649-81CD-24FF1F6422F4}" destId="{25422655-475E-634E-BC30-708E9ED1411B}" srcOrd="0" destOrd="0" presId="urn:microsoft.com/office/officeart/2005/8/layout/venn1"/>
    <dgm:cxn modelId="{5AF6FCDA-42BE-534F-9D05-C5D02EC5974D}" srcId="{EA3E10AF-0BF0-7C41-BC4A-42F6FBAE82E3}" destId="{3A01EA50-22A3-4C4C-95AE-4EB5D05DC8D3}" srcOrd="0" destOrd="0" parTransId="{7600448F-63E2-F74B-B148-CF8B69E1B067}" sibTransId="{270E7386-5129-6C4A-B65D-C2242E31301E}"/>
    <dgm:cxn modelId="{E88D2CE5-AC29-3A41-8649-0582A43594F0}" type="presOf" srcId="{75EF15C9-F60F-5649-81CD-24FF1F6422F4}" destId="{B208173C-D2A3-1044-931D-BD15569662EC}" srcOrd="1" destOrd="0" presId="urn:microsoft.com/office/officeart/2005/8/layout/venn1"/>
    <dgm:cxn modelId="{5AB0C101-0548-BF40-BFFD-C82FF3106C94}" type="presParOf" srcId="{26597621-A2C7-CE4D-BEC8-2396D0758E7D}" destId="{66F412FF-5C2A-C64E-9C2D-E79DAB6299F9}" srcOrd="0" destOrd="0" presId="urn:microsoft.com/office/officeart/2005/8/layout/venn1"/>
    <dgm:cxn modelId="{F695CDB9-AE10-2047-B007-2571DFCD6A72}" type="presParOf" srcId="{26597621-A2C7-CE4D-BEC8-2396D0758E7D}" destId="{5F7186DC-A02E-9240-99A7-F604BFAB3567}" srcOrd="1" destOrd="0" presId="urn:microsoft.com/office/officeart/2005/8/layout/venn1"/>
    <dgm:cxn modelId="{82B0581C-4A97-E345-8916-D0EE0D4D50EA}" type="presParOf" srcId="{26597621-A2C7-CE4D-BEC8-2396D0758E7D}" destId="{25422655-475E-634E-BC30-708E9ED1411B}" srcOrd="2" destOrd="0" presId="urn:microsoft.com/office/officeart/2005/8/layout/venn1"/>
    <dgm:cxn modelId="{A9FBE759-4817-CF4F-BCFF-7CFC7812AC96}" type="presParOf" srcId="{26597621-A2C7-CE4D-BEC8-2396D0758E7D}" destId="{B208173C-D2A3-1044-931D-BD15569662EC}" srcOrd="3" destOrd="0" presId="urn:microsoft.com/office/officeart/2005/8/layout/venn1"/>
    <dgm:cxn modelId="{B299041C-B17D-B94F-A8F1-55AED5081BEB}" type="presParOf" srcId="{26597621-A2C7-CE4D-BEC8-2396D0758E7D}" destId="{39EBA0B9-84C0-B540-86FA-E86C82A6EE8D}" srcOrd="4" destOrd="0" presId="urn:microsoft.com/office/officeart/2005/8/layout/venn1"/>
    <dgm:cxn modelId="{02B27A20-2E6D-BD4D-A2B6-1979F4E52AAF}" type="presParOf" srcId="{26597621-A2C7-CE4D-BEC8-2396D0758E7D}" destId="{E874A3C5-DED8-0840-9C6B-F08DF7F976D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98183-8977-42CA-BEC9-760CF1A86ECD}">
      <dsp:nvSpPr>
        <dsp:cNvPr id="0" name=""/>
        <dsp:cNvSpPr/>
      </dsp:nvSpPr>
      <dsp:spPr>
        <a:xfrm>
          <a:off x="1161045" y="1060309"/>
          <a:ext cx="2536156" cy="2536156"/>
        </a:xfrm>
        <a:prstGeom prst="ellipse">
          <a:avLst/>
        </a:prstGeom>
        <a:solidFill>
          <a:srgbClr val="5D1725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GSP</a:t>
          </a:r>
        </a:p>
      </dsp:txBody>
      <dsp:txXfrm>
        <a:off x="1532456" y="1431720"/>
        <a:ext cx="1793334" cy="1793334"/>
      </dsp:txXfrm>
    </dsp:sp>
    <dsp:sp modelId="{964E88E8-CA60-4A60-AA3E-5513CF075F0E}">
      <dsp:nvSpPr>
        <dsp:cNvPr id="0" name=""/>
        <dsp:cNvSpPr/>
      </dsp:nvSpPr>
      <dsp:spPr>
        <a:xfrm>
          <a:off x="1795084" y="41795"/>
          <a:ext cx="1268078" cy="1268078"/>
        </a:xfrm>
        <a:prstGeom prst="ellipse">
          <a:avLst/>
        </a:prstGeom>
        <a:solidFill>
          <a:srgbClr val="5D1725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Environmental Science</a:t>
          </a:r>
        </a:p>
      </dsp:txBody>
      <dsp:txXfrm>
        <a:off x="1980790" y="227501"/>
        <a:ext cx="896666" cy="896666"/>
      </dsp:txXfrm>
    </dsp:sp>
    <dsp:sp modelId="{2142C617-F54B-4961-AA9D-56464BAA6E52}">
      <dsp:nvSpPr>
        <dsp:cNvPr id="0" name=""/>
        <dsp:cNvSpPr/>
      </dsp:nvSpPr>
      <dsp:spPr>
        <a:xfrm>
          <a:off x="3087102" y="663998"/>
          <a:ext cx="1268078" cy="1268078"/>
        </a:xfrm>
        <a:prstGeom prst="ellipse">
          <a:avLst/>
        </a:prstGeom>
        <a:solidFill>
          <a:srgbClr val="5D1725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Geography</a:t>
          </a:r>
        </a:p>
      </dsp:txBody>
      <dsp:txXfrm>
        <a:off x="3272808" y="849704"/>
        <a:ext cx="896666" cy="896666"/>
      </dsp:txXfrm>
    </dsp:sp>
    <dsp:sp modelId="{47887A30-6FF5-431F-9110-CE4713DFA17F}">
      <dsp:nvSpPr>
        <dsp:cNvPr id="0" name=""/>
        <dsp:cNvSpPr/>
      </dsp:nvSpPr>
      <dsp:spPr>
        <a:xfrm>
          <a:off x="3406205" y="2062076"/>
          <a:ext cx="1268078" cy="1268078"/>
        </a:xfrm>
        <a:prstGeom prst="ellipse">
          <a:avLst/>
        </a:prstGeom>
        <a:solidFill>
          <a:srgbClr val="5D1725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Economics</a:t>
          </a:r>
        </a:p>
      </dsp:txBody>
      <dsp:txXfrm>
        <a:off x="3591911" y="2247782"/>
        <a:ext cx="896666" cy="896666"/>
      </dsp:txXfrm>
    </dsp:sp>
    <dsp:sp modelId="{A00D12C4-0146-46CA-BD89-D56E7941F298}">
      <dsp:nvSpPr>
        <dsp:cNvPr id="0" name=""/>
        <dsp:cNvSpPr/>
      </dsp:nvSpPr>
      <dsp:spPr>
        <a:xfrm>
          <a:off x="2512100" y="3183247"/>
          <a:ext cx="1268078" cy="1268078"/>
        </a:xfrm>
        <a:prstGeom prst="ellipse">
          <a:avLst/>
        </a:prstGeom>
        <a:solidFill>
          <a:srgbClr val="5D1725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Art and Design</a:t>
          </a:r>
        </a:p>
      </dsp:txBody>
      <dsp:txXfrm>
        <a:off x="2697806" y="3368953"/>
        <a:ext cx="896666" cy="896666"/>
      </dsp:txXfrm>
    </dsp:sp>
    <dsp:sp modelId="{F8D977FD-AE6D-4804-8AD7-3CAC9553607D}">
      <dsp:nvSpPr>
        <dsp:cNvPr id="0" name=""/>
        <dsp:cNvSpPr/>
      </dsp:nvSpPr>
      <dsp:spPr>
        <a:xfrm>
          <a:off x="1078068" y="3183247"/>
          <a:ext cx="1268078" cy="1268078"/>
        </a:xfrm>
        <a:prstGeom prst="ellipse">
          <a:avLst/>
        </a:prstGeom>
        <a:solidFill>
          <a:srgbClr val="5D1725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Communication</a:t>
          </a:r>
        </a:p>
      </dsp:txBody>
      <dsp:txXfrm>
        <a:off x="1263774" y="3368953"/>
        <a:ext cx="896666" cy="896666"/>
      </dsp:txXfrm>
    </dsp:sp>
    <dsp:sp modelId="{8DC2ED2D-9389-455F-A4FC-90E1AB183A00}">
      <dsp:nvSpPr>
        <dsp:cNvPr id="0" name=""/>
        <dsp:cNvSpPr/>
      </dsp:nvSpPr>
      <dsp:spPr>
        <a:xfrm>
          <a:off x="183964" y="2062076"/>
          <a:ext cx="1268078" cy="1268078"/>
        </a:xfrm>
        <a:prstGeom prst="ellipse">
          <a:avLst/>
        </a:prstGeom>
        <a:solidFill>
          <a:srgbClr val="5D1725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Social Science</a:t>
          </a:r>
        </a:p>
      </dsp:txBody>
      <dsp:txXfrm>
        <a:off x="369670" y="2247782"/>
        <a:ext cx="896666" cy="896666"/>
      </dsp:txXfrm>
    </dsp:sp>
    <dsp:sp modelId="{5B4FC717-A26B-4053-ABA6-0FF1542959CC}">
      <dsp:nvSpPr>
        <dsp:cNvPr id="0" name=""/>
        <dsp:cNvSpPr/>
      </dsp:nvSpPr>
      <dsp:spPr>
        <a:xfrm>
          <a:off x="503066" y="663998"/>
          <a:ext cx="1268078" cy="1268078"/>
        </a:xfrm>
        <a:prstGeom prst="ellipse">
          <a:avLst/>
        </a:prstGeom>
        <a:solidFill>
          <a:srgbClr val="5D1725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History</a:t>
          </a:r>
        </a:p>
      </dsp:txBody>
      <dsp:txXfrm>
        <a:off x="688772" y="849704"/>
        <a:ext cx="896666" cy="896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412FF-5C2A-C64E-9C2D-E79DAB6299F9}">
      <dsp:nvSpPr>
        <dsp:cNvPr id="0" name=""/>
        <dsp:cNvSpPr/>
      </dsp:nvSpPr>
      <dsp:spPr>
        <a:xfrm>
          <a:off x="2423159" y="57672"/>
          <a:ext cx="2768261" cy="276826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Intellect &amp; </a:t>
          </a:r>
          <a:r>
            <a:rPr lang="en-US" sz="1900" u="sng" kern="1200" dirty="0"/>
            <a:t>Innovation</a:t>
          </a:r>
        </a:p>
      </dsp:txBody>
      <dsp:txXfrm>
        <a:off x="2792261" y="542117"/>
        <a:ext cx="2030058" cy="1245717"/>
      </dsp:txXfrm>
    </dsp:sp>
    <dsp:sp modelId="{25422655-475E-634E-BC30-708E9ED1411B}">
      <dsp:nvSpPr>
        <dsp:cNvPr id="0" name=""/>
        <dsp:cNvSpPr/>
      </dsp:nvSpPr>
      <dsp:spPr>
        <a:xfrm>
          <a:off x="3422040" y="1787835"/>
          <a:ext cx="2768261" cy="276826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Emotional Intelligence &amp; Well-Being</a:t>
          </a:r>
        </a:p>
      </dsp:txBody>
      <dsp:txXfrm>
        <a:off x="4268667" y="2502969"/>
        <a:ext cx="1660956" cy="1522543"/>
      </dsp:txXfrm>
    </dsp:sp>
    <dsp:sp modelId="{39EBA0B9-84C0-B540-86FA-E86C82A6EE8D}">
      <dsp:nvSpPr>
        <dsp:cNvPr id="0" name=""/>
        <dsp:cNvSpPr/>
      </dsp:nvSpPr>
      <dsp:spPr>
        <a:xfrm>
          <a:off x="1424278" y="1787835"/>
          <a:ext cx="2768261" cy="276826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Transdisciplinary </a:t>
          </a:r>
          <a:r>
            <a:rPr lang="en-US" sz="1900" u="sng" kern="1200" dirty="0"/>
            <a:t>Collaboration</a:t>
          </a:r>
          <a:r>
            <a:rPr lang="en-US" sz="1900" kern="1200" dirty="0"/>
            <a:t> &amp; Community</a:t>
          </a:r>
        </a:p>
      </dsp:txBody>
      <dsp:txXfrm>
        <a:off x="1684956" y="2502969"/>
        <a:ext cx="1660956" cy="1522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6BC6D-E3A7-2544-8FCE-E552627D3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D0ED6E-048F-00A4-4F36-8343DA245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7777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34A8E-B6DF-D4E5-6904-C8338B702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84599-D437-2F0F-59AD-41B93A754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C28F8-2DDB-556B-6D4E-82473D4AE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9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2E254-D52A-7114-7103-C262F425C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5E42F-C682-52E9-1A93-317F3246B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2E77B-5C9A-74EA-2DC8-F290D92D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530ED-1B88-3147-A540-31E9483AF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0FA10-9FE2-61E9-9679-544D634A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5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89C8EE-0081-8C73-E57F-4352CAE9D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0BFB5-7D0E-7E88-8B74-122395CAE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93604-A208-A303-B4F3-765C39283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97708-9AB2-D318-2938-8044F4AD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F0102-EB25-5647-2199-4C9AA3E6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1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7E8A-9F03-0689-C295-BCBD41D4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0B882-5467-CBEC-31AF-55EF350BA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9C1F9-A44D-6335-7D81-C41042CA9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E4745-DAD6-69E7-7E5D-2DAC3522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6C15E-CCB6-355F-AD40-53CAEC8D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4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7BD2-2D5C-8810-AEFC-CF06E399A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FC7A1-B7FF-6AC1-5F08-D5E125F7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A559C-EE92-5E7D-69A2-C8D23231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41B3C-08D5-E1C5-2785-9D9C71D10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9778D-C5C9-923E-689E-96A6F4A8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3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5FC9-2EF6-FE29-FAB0-948C71B8B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54EBF-3B12-76BE-93C9-95C34D37C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11C98-818C-A43A-F99B-B307F81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E3A05-C348-EED5-698D-B1F21638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E495D-5B6B-1F08-2ADA-50BA7C4C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8CFC6-B825-F262-9584-8808A3A21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2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C22B2-69A7-74AA-753F-AADB2E2A0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E9E61-0AFA-FC19-572C-1E4509F5C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4AA89-0099-C22E-2FEC-7BF958B69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0E54B3-1FC4-D6A8-6494-E28203F78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A9E0B-B616-71A3-FC5D-F67E79AC1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A8E986-449F-045C-5325-367656A0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B01CFE-CD4F-1825-822F-165AFF1E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7042F-80AA-EDA1-AED6-B9D674C8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7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32C87-881C-D42D-6528-1B7BD1AD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37CA78-4AE7-BF33-C4C9-C760A6D5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77113-590E-905E-F50A-8115F804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99350-CAC4-87B4-BBEE-2DFDA130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6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67533A-AD0A-41F8-19BD-08AC494CD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0CDD2-3895-F33A-748B-89DA15F48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3B772-AA80-5D64-0433-0EEBC5C1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D1F3-ECF0-CB76-8F21-F2A319804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D4C1F-A585-6B8A-D110-A9277C86A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8B418-D7F1-5612-3E73-94CE62329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C3AF-FC5E-5B38-DA3C-6BC03594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B98AB-3B52-2410-1D84-A59A3FB5A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0C282-15CB-D833-662D-7D450A05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3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1216-D014-AD61-64AE-24A1FE8F7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1A4D4-E4E4-2569-9A8B-6AC588E20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CEEF3-0B5C-8F1A-4B14-F5A8EA161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A5D90-A2E2-1F1E-46CA-05F646E1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76EB5-C8B6-BD2F-D28B-45CC5C361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37BF8-B4D1-CC74-0DAE-E6CD0454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0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C34FD8-DB6E-1874-10A3-322F4410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685D7-7014-8850-BA05-F8DF7622A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0ED39-20AC-58AC-CEE0-9698263B31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DA471-865F-4206-A149-B852A49718A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263E1-2BA5-00AA-BED5-87D40E32C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1D37-88DF-D666-B0A3-CFDA18D5D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E766-03EB-49E1-8091-DC8A192F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2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5D172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ationalacademies.org/news/2023/10/third-cohort-of-universities-joins-gulf-scholars-progra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10" Type="http://schemas.openxmlformats.org/officeDocument/2006/relationships/image" Target="../media/image47.gif"/><Relationship Id="rId4" Type="http://schemas.openxmlformats.org/officeDocument/2006/relationships/image" Target="../media/image41.gif"/><Relationship Id="rId9" Type="http://schemas.openxmlformats.org/officeDocument/2006/relationships/image" Target="../media/image46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69FF3CE-0620-C17B-DC84-8066A993C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0728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Designing for Coastal Resiliency Through a Transdisciplinary Lens</a:t>
            </a:r>
          </a:p>
        </p:txBody>
      </p:sp>
      <p:pic>
        <p:nvPicPr>
          <p:cNvPr id="5" name="Picture 4" descr="A logo for a university&#10;&#10;Description automatically generated">
            <a:extLst>
              <a:ext uri="{FF2B5EF4-FFF2-40B4-BE49-F238E27FC236}">
                <a16:creationId xmlns:a16="http://schemas.microsoft.com/office/drawing/2014/main" id="{A7002F71-3BE1-9981-6841-3FADDA9B5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53" y="579259"/>
            <a:ext cx="6265293" cy="31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93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8E5E-B57D-5657-8F16-1DB29F3B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3 - Intercultural Competency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8220-9D29-BFED-92EC-1E973631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GSP specifies six key learning outcomes: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Knowledge of the Gulf Region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Multidisciplinary and integrative learning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Intercultural knowledge and competencies</a:t>
            </a:r>
          </a:p>
          <a:p>
            <a:pPr lvl="2"/>
            <a:r>
              <a:rPr lang="en-US" dirty="0"/>
              <a:t>Skills and characteristics that support effective and appropriate interaction in a variety of cultural contexts. </a:t>
            </a:r>
          </a:p>
        </p:txBody>
      </p:sp>
    </p:spTree>
    <p:extLst>
      <p:ext uri="{BB962C8B-B14F-4D97-AF65-F5344CB8AC3E}">
        <p14:creationId xmlns:p14="http://schemas.microsoft.com/office/powerpoint/2010/main" val="1536921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8E5E-B57D-5657-8F16-1DB29F3B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4 - Social 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8220-9D29-BFED-92EC-1E973631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GSP specifies six key learning outcomes: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Knowledge of the Gulf Region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Multidisciplinary and integrative learning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Intercultural knowledge and competencies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Social responsibility and ethical reasoning</a:t>
            </a:r>
          </a:p>
          <a:p>
            <a:pPr lvl="2"/>
            <a:r>
              <a:rPr lang="en-US" dirty="0"/>
              <a:t>In promoting the quality of civic life, equity, and sustainability of Gulf communities.</a:t>
            </a:r>
          </a:p>
        </p:txBody>
      </p:sp>
    </p:spTree>
    <p:extLst>
      <p:ext uri="{BB962C8B-B14F-4D97-AF65-F5344CB8AC3E}">
        <p14:creationId xmlns:p14="http://schemas.microsoft.com/office/powerpoint/2010/main" val="3696922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8E5E-B57D-5657-8F16-1DB29F3B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5 -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8220-9D29-BFED-92EC-1E973631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GSP specifies six key learning outcomes: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Knowledge of the Gulf Region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Multidisciplinary and integrative learning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Intercultural knowledge and competencies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Social responsibility and ethical reasoning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Innovation and entrepreneurialism</a:t>
            </a:r>
          </a:p>
          <a:p>
            <a:pPr lvl="2"/>
            <a:r>
              <a:rPr lang="en-US" dirty="0"/>
              <a:t>Ability to develop and implement innovative solutions and responses to major Gulf challenges.</a:t>
            </a:r>
          </a:p>
        </p:txBody>
      </p:sp>
    </p:spTree>
    <p:extLst>
      <p:ext uri="{BB962C8B-B14F-4D97-AF65-F5344CB8AC3E}">
        <p14:creationId xmlns:p14="http://schemas.microsoft.com/office/powerpoint/2010/main" val="41299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8E5E-B57D-5657-8F16-1DB29F3B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6 - Community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8220-9D29-BFED-92EC-1E973631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GSP specifies six key learning outcomes: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Knowledge of the Gulf Region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Multidisciplinary and integrative learning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Intercultural knowledge and competencies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Social responsibility and ethical reasoning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Innovation and entrepreneurialism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Gulf Impact Project</a:t>
            </a:r>
          </a:p>
          <a:p>
            <a:pPr lvl="2"/>
            <a:r>
              <a:rPr lang="en-US" dirty="0"/>
              <a:t>A mentored research/creative project, focused on one or more of the core areas of the GRP.</a:t>
            </a:r>
          </a:p>
        </p:txBody>
      </p:sp>
    </p:spTree>
    <p:extLst>
      <p:ext uri="{BB962C8B-B14F-4D97-AF65-F5344CB8AC3E}">
        <p14:creationId xmlns:p14="http://schemas.microsoft.com/office/powerpoint/2010/main" val="2284402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ABE9-E15D-B52F-3A40-CA77C43F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What We’ll Talk About 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6F82-22CA-C051-1213-C65E2F10B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Description of the NASEM Gulf Scholars Program</a:t>
            </a:r>
            <a:endParaRPr lang="pl-PL" dirty="0"/>
          </a:p>
          <a:p>
            <a:pPr lvl="1"/>
            <a:r>
              <a:rPr lang="pl-PL" dirty="0"/>
              <a:t>Mission and principles.</a:t>
            </a:r>
          </a:p>
          <a:p>
            <a:pPr lvl="1"/>
            <a:r>
              <a:rPr lang="pl-PL" dirty="0"/>
              <a:t>Key learning objectives.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i="1" dirty="0"/>
              <a:t>Overview of the GSP at MSU</a:t>
            </a:r>
            <a:endParaRPr lang="pl-PL" b="1" i="1" dirty="0"/>
          </a:p>
          <a:p>
            <a:pPr lvl="1"/>
            <a:r>
              <a:rPr lang="pl-PL" dirty="0"/>
              <a:t>Motivation and structure.</a:t>
            </a:r>
          </a:p>
          <a:p>
            <a:pPr lvl="1"/>
            <a:r>
              <a:rPr lang="pl-PL" dirty="0"/>
              <a:t>Student/faculty opportunities.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Topics for discussion (towards research and development)</a:t>
            </a:r>
          </a:p>
          <a:p>
            <a:pPr lvl="1"/>
            <a:r>
              <a:rPr lang="pl-PL" dirty="0"/>
              <a:t>Defining interdisciplinary.</a:t>
            </a:r>
            <a:endParaRPr lang="en-US" dirty="0"/>
          </a:p>
          <a:p>
            <a:pPr lvl="1"/>
            <a:r>
              <a:rPr lang="en-US" dirty="0"/>
              <a:t>The Path is the Discovery.</a:t>
            </a:r>
          </a:p>
          <a:p>
            <a:pPr lvl="1"/>
            <a:r>
              <a:rPr lang="en-US" dirty="0"/>
              <a:t>Collaborative Strategies.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3A0B-517C-CA3C-1EFB-643D94AF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GSP at MSU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09305-813B-A31C-3D06-4842144E7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31673"/>
            <a:ext cx="10515600" cy="404316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1600" dirty="0">
                <a:hlinkClick r:id="rId2"/>
              </a:rPr>
              <a:t>https://www.nationalacademies.org/news/2023/10/third-cohort-of-universities-joins-gulf-scholars-program</a:t>
            </a:r>
            <a:endParaRPr lang="en-US" sz="16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2210A2C-1370-78BC-F5C6-9496FD58A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69" y="1594594"/>
            <a:ext cx="12111661" cy="397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75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3A902-9FB3-908D-7972-764905995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375CD-DBF6-AB09-9A15-3F432FB0C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992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overarching theme of the GSP at MSU is “designing for resiliency”, whereby students will define and assess resiliency through a transdisciplinary lens.</a:t>
            </a:r>
          </a:p>
          <a:p>
            <a:pPr lvl="1"/>
            <a:r>
              <a:rPr lang="en-US" dirty="0"/>
              <a:t>The focus is on the path to discovery more than realizing a solution.</a:t>
            </a:r>
          </a:p>
          <a:p>
            <a:endParaRPr lang="en-US" dirty="0"/>
          </a:p>
          <a:p>
            <a:r>
              <a:rPr lang="en-US" dirty="0"/>
              <a:t>Combines expertise and experience from across campus within a single educational framework.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D151651-76E4-BB58-2BDD-40655AC3E9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136113"/>
              </p:ext>
            </p:extLst>
          </p:nvPr>
        </p:nvGraphicFramePr>
        <p:xfrm>
          <a:off x="7116418" y="1182439"/>
          <a:ext cx="4858248" cy="4493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760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E75B-D01A-0DCB-A6DC-20D7E703F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GSP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16786-A20C-BAD4-DFCA-C9C0F7190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It is a combination of skills, knowledge, and perspectives that are necessary for the generation of true change agents.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Positive change requires both an understanding of the issues as well as the skills necessary to strategize and implement viable solutions.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59830-6EF2-B0A3-B1FF-F29C37EF3499}"/>
              </a:ext>
            </a:extLst>
          </p:cNvPr>
          <p:cNvSpPr txBox="1"/>
          <p:nvPr/>
        </p:nvSpPr>
        <p:spPr>
          <a:xfrm>
            <a:off x="8483655" y="4512603"/>
            <a:ext cx="2757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5D17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knowledge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45BD7-3218-92D0-9182-6E98F66B1086}"/>
              </a:ext>
            </a:extLst>
          </p:cNvPr>
          <p:cNvSpPr txBox="1"/>
          <p:nvPr/>
        </p:nvSpPr>
        <p:spPr>
          <a:xfrm>
            <a:off x="1013174" y="2760714"/>
            <a:ext cx="3254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5D17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understanding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E3F3B9-6160-0506-5621-8A50824DDFDB}"/>
              </a:ext>
            </a:extLst>
          </p:cNvPr>
          <p:cNvSpPr txBox="1"/>
          <p:nvPr/>
        </p:nvSpPr>
        <p:spPr>
          <a:xfrm>
            <a:off x="1420802" y="3643498"/>
            <a:ext cx="259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5D17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perspectives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CF23D-B2C7-2E2C-B3A9-299677956FBB}"/>
              </a:ext>
            </a:extLst>
          </p:cNvPr>
          <p:cNvSpPr txBox="1"/>
          <p:nvPr/>
        </p:nvSpPr>
        <p:spPr>
          <a:xfrm>
            <a:off x="1627557" y="4512604"/>
            <a:ext cx="2185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5D17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thinking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61F5F-9458-6E6D-7B5E-2CA40CB7172B}"/>
              </a:ext>
            </a:extLst>
          </p:cNvPr>
          <p:cNvSpPr txBox="1"/>
          <p:nvPr/>
        </p:nvSpPr>
        <p:spPr>
          <a:xfrm>
            <a:off x="8985716" y="3622902"/>
            <a:ext cx="1752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5D17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1EBDB-DCCD-02AD-2374-1CF4E2E1FEC6}"/>
              </a:ext>
            </a:extLst>
          </p:cNvPr>
          <p:cNvSpPr txBox="1"/>
          <p:nvPr/>
        </p:nvSpPr>
        <p:spPr>
          <a:xfrm>
            <a:off x="8193448" y="2668616"/>
            <a:ext cx="333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5D17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communication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14B243-BDD2-2D21-08FC-87A2D9BDBF1B}"/>
              </a:ext>
            </a:extLst>
          </p:cNvPr>
          <p:cNvSpPr txBox="1"/>
          <p:nvPr/>
        </p:nvSpPr>
        <p:spPr>
          <a:xfrm>
            <a:off x="4442244" y="3169244"/>
            <a:ext cx="3307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5D17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Interdisciplinary training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383AB-02A2-4AB3-4E01-AADACB16F487}"/>
              </a:ext>
            </a:extLst>
          </p:cNvPr>
          <p:cNvSpPr txBox="1"/>
          <p:nvPr/>
        </p:nvSpPr>
        <p:spPr>
          <a:xfrm>
            <a:off x="4601936" y="4050939"/>
            <a:ext cx="298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5D17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Collaborative mindset</a:t>
            </a:r>
          </a:p>
        </p:txBody>
      </p:sp>
    </p:spTree>
    <p:extLst>
      <p:ext uri="{BB962C8B-B14F-4D97-AF65-F5344CB8AC3E}">
        <p14:creationId xmlns:p14="http://schemas.microsoft.com/office/powerpoint/2010/main" val="202095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E75B-D01A-0DCB-A6DC-20D7E703F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the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16786-A20C-BAD4-DFCA-C9C0F7190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better understanding the issues within and connections between various disciplines in the sciences and humanities, students will learn to assess the ability (or inability) of a community to respond to the threat and impact of natural and human disasters.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B8EFB-2422-4E0A-1CE7-991575F9C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10" y="3559175"/>
            <a:ext cx="5157290" cy="2914650"/>
          </a:xfrm>
          <a:prstGeom prst="rect">
            <a:avLst/>
          </a:prstGeom>
        </p:spPr>
      </p:pic>
      <p:pic>
        <p:nvPicPr>
          <p:cNvPr id="1026" name="Picture 2" descr="Photos: Looking back on the destruction of Hurricane Katrina | National ...">
            <a:extLst>
              <a:ext uri="{FF2B5EF4-FFF2-40B4-BE49-F238E27FC236}">
                <a16:creationId xmlns:a16="http://schemas.microsoft.com/office/drawing/2014/main" id="{CF9A5795-7851-A696-A6B5-1A47B7B7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01" y="3559175"/>
            <a:ext cx="4143852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092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72D95-1284-7197-D9ED-F288763E6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Recognize the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1FC52-0D47-A931-E2CC-1CCE45A00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Gulf Coast is a region indelibly marked by industrialization, immigration, and globalization, resulting in a place where local human and environmental history have taken on a distinctly coastal character.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Gulf Coast’s challenges are going to need solutions that are rooted in the experiences and concerns of the local communities.</a:t>
            </a:r>
          </a:p>
          <a:p>
            <a:endParaRPr lang="en-US" dirty="0"/>
          </a:p>
        </p:txBody>
      </p:sp>
      <p:pic>
        <p:nvPicPr>
          <p:cNvPr id="4" name="Picture 2" descr="How Vietnamese Immigrants on the Gulf Coast in the Seventies ...">
            <a:extLst>
              <a:ext uri="{FF2B5EF4-FFF2-40B4-BE49-F238E27FC236}">
                <a16:creationId xmlns:a16="http://schemas.microsoft.com/office/drawing/2014/main" id="{8FC62DB2-0987-9CE1-8B4F-86A5689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231" y="3158352"/>
            <a:ext cx="3313777" cy="16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ighttime view of commercial area along Mississippi Gulf Coast.">
            <a:extLst>
              <a:ext uri="{FF2B5EF4-FFF2-40B4-BE49-F238E27FC236}">
                <a16:creationId xmlns:a16="http://schemas.microsoft.com/office/drawing/2014/main" id="{A42DAE1A-517E-7799-AC2A-575E73112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912" y="2868434"/>
            <a:ext cx="3472933" cy="221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Oil production in the Gulf of Mexico is booming">
            <a:extLst>
              <a:ext uri="{FF2B5EF4-FFF2-40B4-BE49-F238E27FC236}">
                <a16:creationId xmlns:a16="http://schemas.microsoft.com/office/drawing/2014/main" id="{EB8288F6-49EE-0DBB-2476-E2B47861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395" y="2868434"/>
            <a:ext cx="3943630" cy="221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40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ABE9-E15D-B52F-3A40-CA77C43F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What We’ll Talk About 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6F82-22CA-C051-1213-C65E2F10B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i="1" dirty="0"/>
              <a:t>Description of the NASEM Gulf Scholars Program</a:t>
            </a:r>
            <a:endParaRPr lang="pl-PL" b="1" i="1" dirty="0"/>
          </a:p>
          <a:p>
            <a:pPr lvl="1"/>
            <a:r>
              <a:rPr lang="pl-PL" dirty="0"/>
              <a:t>Mission and principles.</a:t>
            </a:r>
          </a:p>
          <a:p>
            <a:pPr lvl="1"/>
            <a:r>
              <a:rPr lang="pl-PL" dirty="0"/>
              <a:t>Key learning objectives.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Overview of the GSP at MSU</a:t>
            </a:r>
            <a:endParaRPr lang="pl-PL" dirty="0"/>
          </a:p>
          <a:p>
            <a:pPr lvl="1"/>
            <a:r>
              <a:rPr lang="pl-PL" dirty="0"/>
              <a:t>Motivation and structure.</a:t>
            </a:r>
          </a:p>
          <a:p>
            <a:pPr lvl="1"/>
            <a:r>
              <a:rPr lang="pl-PL" dirty="0"/>
              <a:t>Student/faculty opportunities.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Topics for discussion (towards research and development)</a:t>
            </a:r>
          </a:p>
          <a:p>
            <a:pPr lvl="1"/>
            <a:r>
              <a:rPr lang="pl-PL" dirty="0"/>
              <a:t>Defining interdisciplinary.</a:t>
            </a:r>
            <a:endParaRPr lang="en-US" dirty="0"/>
          </a:p>
          <a:p>
            <a:pPr lvl="1"/>
            <a:r>
              <a:rPr lang="en-US" dirty="0"/>
              <a:t>The Path is the Discovery.</a:t>
            </a:r>
          </a:p>
          <a:p>
            <a:pPr lvl="1"/>
            <a:r>
              <a:rPr lang="en-US" dirty="0"/>
              <a:t>Collaborative Strategies.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16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E75B-D01A-0DCB-A6DC-20D7E703F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Communicate and Collaborate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16786-A20C-BAD4-DFCA-C9C0F7190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2074068"/>
            <a:ext cx="4162425" cy="3976687"/>
          </a:xfrm>
        </p:spPr>
        <p:txBody>
          <a:bodyPr>
            <a:normAutofit/>
          </a:bodyPr>
          <a:lstStyle/>
          <a:p>
            <a:r>
              <a:rPr lang="en-US" dirty="0"/>
              <a:t>The GSP will train students to </a:t>
            </a:r>
            <a:r>
              <a:rPr lang="en-US" b="1" i="1" dirty="0"/>
              <a:t>communicate and work collaboratively </a:t>
            </a:r>
            <a:r>
              <a:rPr lang="en-US" dirty="0"/>
              <a:t>in a constantly changing atmosphere of diverse thoughts, ideas, personalities, and ambitions.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853CDE2D-54A4-A3D9-55DF-AC9914D9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1419224"/>
            <a:ext cx="4391024" cy="246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ttend a Community Planning Meeting - DIY">
            <a:extLst>
              <a:ext uri="{FF2B5EF4-FFF2-40B4-BE49-F238E27FC236}">
                <a16:creationId xmlns:a16="http://schemas.microsoft.com/office/drawing/2014/main" id="{FD523A60-884B-2503-EC09-3AE3267E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82" y="4062411"/>
            <a:ext cx="45148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216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356C6-B210-E443-C797-CE36E59B5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Towards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36C12-B0E8-91B7-828C-710418157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goal is to develop Gulf Scholars who bring two complementary qualities towards solving complex, ill-structured problems impacting the Gulf Coast region.</a:t>
            </a:r>
          </a:p>
          <a:p>
            <a:pPr lvl="1"/>
            <a:r>
              <a:rPr lang="en-US" b="1" i="1" dirty="0"/>
              <a:t>Knowledge across disciplines</a:t>
            </a:r>
            <a:r>
              <a:rPr lang="en-US" dirty="0"/>
              <a:t>: Gain deep understanding of the Gulf Coast region's issues through an interdisciplinary curriculum</a:t>
            </a:r>
          </a:p>
          <a:p>
            <a:pPr lvl="1"/>
            <a:r>
              <a:rPr lang="en-US" b="1" i="1" dirty="0"/>
              <a:t>Innovation with empathy</a:t>
            </a:r>
            <a:r>
              <a:rPr lang="en-US" dirty="0"/>
              <a:t>: Develop solutions using innovative techniques based on empathy, problem-solving, iteration, and collaboration.</a:t>
            </a:r>
          </a:p>
          <a:p>
            <a:endParaRPr lang="en-US" dirty="0"/>
          </a:p>
          <a:p>
            <a:r>
              <a:rPr lang="en-US" dirty="0"/>
              <a:t>GSP students will work to educate and engage Gulf Coast residents in their designs to realize their role as future change-agents in local communities.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706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5D40-42AE-7053-5943-DB8480E97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DA79F-C235-9768-8CDF-AAD44444F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GSP program and associated Minor in Gulf Coast Studies will utilize existing and proposed MSU courses with a focus on one or more Gulf Coast topics.</a:t>
            </a:r>
          </a:p>
          <a:p>
            <a:pPr lvl="1"/>
            <a:r>
              <a:rPr lang="en-US" dirty="0"/>
              <a:t>Ideally the courses can be taken by any MSU student, whether they are working towards the Minor or not (e.g., General Education and/or foundational courses).</a:t>
            </a:r>
          </a:p>
          <a:p>
            <a:pPr lvl="1"/>
            <a:r>
              <a:rPr lang="en-US" dirty="0"/>
              <a:t>Faculty are encouraged (and incentivized) to develop or modify courses to fit within the goals of the GSP.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Students in the GSP program will be involved in experiential learning and development activities:</a:t>
            </a:r>
          </a:p>
          <a:p>
            <a:pPr lvl="1"/>
            <a:r>
              <a:rPr lang="en-US" dirty="0"/>
              <a:t>Trip to the Gulf Coast for learning and discovery at the beginning of the program.</a:t>
            </a:r>
          </a:p>
          <a:p>
            <a:pPr lvl="1"/>
            <a:r>
              <a:rPr lang="en-US" dirty="0"/>
              <a:t>Faculty-led research/outreach project at the culmination of the program in partnership with MSU and/or community programs.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1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D086-7132-900C-9D08-B62881EB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Research Through Academics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184D6-BB98-6A5B-35C5-9AD36B7DB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Build an academic program combining </a:t>
            </a:r>
            <a:r>
              <a:rPr lang="en-US" i="1" dirty="0"/>
              <a:t>interdisciplinary teaching </a:t>
            </a:r>
            <a:r>
              <a:rPr lang="en-US" dirty="0"/>
              <a:t>of fundamental aspects of Gulf Coast issues with training in </a:t>
            </a:r>
            <a:r>
              <a:rPr lang="en-US" i="1" dirty="0"/>
              <a:t>collaborative strategy design </a:t>
            </a:r>
            <a:r>
              <a:rPr lang="en-US" dirty="0"/>
              <a:t>and implementation.</a:t>
            </a:r>
          </a:p>
          <a:p>
            <a:pPr lvl="1"/>
            <a:r>
              <a:rPr lang="en-US" b="1" i="1" dirty="0">
                <a:solidFill>
                  <a:srgbClr val="5D1725"/>
                </a:solidFill>
              </a:rPr>
              <a:t>Students</a:t>
            </a:r>
            <a:r>
              <a:rPr lang="en-US" dirty="0"/>
              <a:t> better able to handle ill-structured (a.k.a., “wicked”) problems.</a:t>
            </a:r>
          </a:p>
          <a:p>
            <a:pPr lvl="1"/>
            <a:r>
              <a:rPr lang="en-US" b="1" i="1" dirty="0">
                <a:solidFill>
                  <a:srgbClr val="5D1725"/>
                </a:solidFill>
              </a:rPr>
              <a:t>Students</a:t>
            </a:r>
            <a:r>
              <a:rPr lang="en-US" dirty="0"/>
              <a:t> more equipped to work in dynamic and fluid scenarios.</a:t>
            </a:r>
          </a:p>
          <a:p>
            <a:pPr lvl="1"/>
            <a:r>
              <a:rPr lang="en-US" b="1" i="1" dirty="0">
                <a:solidFill>
                  <a:srgbClr val="5D1725"/>
                </a:solidFill>
              </a:rPr>
              <a:t>Students</a:t>
            </a:r>
            <a:r>
              <a:rPr lang="en-US" dirty="0"/>
              <a:t> more likely to recognize career interests and match quality.</a:t>
            </a:r>
          </a:p>
          <a:p>
            <a:endParaRPr lang="en-US" dirty="0"/>
          </a:p>
          <a:p>
            <a:r>
              <a:rPr lang="en-US" dirty="0"/>
              <a:t>Capstone projects will emphasize community engagement to connect students’ knowledge through meaningful strategies.</a:t>
            </a:r>
          </a:p>
          <a:p>
            <a:pPr lvl="1"/>
            <a:r>
              <a:rPr lang="en-US" b="1" i="1" dirty="0">
                <a:solidFill>
                  <a:srgbClr val="5D1725"/>
                </a:solidFill>
              </a:rPr>
              <a:t>Students</a:t>
            </a:r>
            <a:r>
              <a:rPr lang="en-US" dirty="0"/>
              <a:t> more connected to critical and “real world” challenges.</a:t>
            </a:r>
          </a:p>
          <a:p>
            <a:pPr lvl="1"/>
            <a:r>
              <a:rPr lang="en-US" b="1" i="1" dirty="0">
                <a:solidFill>
                  <a:srgbClr val="5D1725"/>
                </a:solidFill>
              </a:rPr>
              <a:t>Students</a:t>
            </a:r>
            <a:r>
              <a:rPr lang="en-US" dirty="0"/>
              <a:t> able to recognize the path to discovery as part of the research process.</a:t>
            </a:r>
          </a:p>
          <a:p>
            <a:pPr lvl="1"/>
            <a:r>
              <a:rPr lang="en-US" b="1" i="1" dirty="0">
                <a:solidFill>
                  <a:srgbClr val="5D1725"/>
                </a:solidFill>
              </a:rPr>
              <a:t>Students</a:t>
            </a:r>
            <a:r>
              <a:rPr lang="en-US" dirty="0"/>
              <a:t> able to define and recognize feedbacks among systems.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3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D086-7132-900C-9D08-B62881EB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Research Through Academics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184D6-BB98-6A5B-35C5-9AD36B7DB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Build an academic program combining </a:t>
            </a:r>
            <a:r>
              <a:rPr lang="en-US" i="1" dirty="0"/>
              <a:t>interdisciplinary teaching </a:t>
            </a:r>
            <a:r>
              <a:rPr lang="en-US" dirty="0"/>
              <a:t>of fundamental aspects of Gulf Coast issues with training in </a:t>
            </a:r>
            <a:r>
              <a:rPr lang="en-US" i="1" dirty="0"/>
              <a:t>collaborative strategy design </a:t>
            </a:r>
            <a:r>
              <a:rPr lang="en-US" dirty="0"/>
              <a:t>and implementation.</a:t>
            </a:r>
          </a:p>
          <a:p>
            <a:pPr lvl="1"/>
            <a:r>
              <a:rPr lang="pl-PL" b="1" i="1" dirty="0">
                <a:solidFill>
                  <a:srgbClr val="5D1725"/>
                </a:solidFill>
              </a:rPr>
              <a:t>Faculty</a:t>
            </a:r>
            <a:r>
              <a:rPr lang="en-US" dirty="0"/>
              <a:t> better able to handle ill-structured (a.k.a., “wicked”) problems.</a:t>
            </a:r>
          </a:p>
          <a:p>
            <a:pPr lvl="1"/>
            <a:r>
              <a:rPr lang="pl-PL" b="1" i="1" dirty="0">
                <a:solidFill>
                  <a:srgbClr val="5D1725"/>
                </a:solidFill>
              </a:rPr>
              <a:t>Faculty</a:t>
            </a:r>
            <a:r>
              <a:rPr lang="en-US" dirty="0"/>
              <a:t> more equipped to work in dynamic and fluid scenarios.</a:t>
            </a:r>
          </a:p>
          <a:p>
            <a:pPr lvl="1"/>
            <a:r>
              <a:rPr lang="pl-PL" b="1" i="1" dirty="0">
                <a:solidFill>
                  <a:srgbClr val="5D1725"/>
                </a:solidFill>
              </a:rPr>
              <a:t>Faculty</a:t>
            </a:r>
            <a:r>
              <a:rPr lang="en-US" dirty="0"/>
              <a:t> more likely to recognize career interests and match quality.</a:t>
            </a:r>
          </a:p>
          <a:p>
            <a:endParaRPr lang="en-US" dirty="0"/>
          </a:p>
          <a:p>
            <a:r>
              <a:rPr lang="en-US" dirty="0"/>
              <a:t>Capstone projects will emphasize community engagement to connect students’ knowledge through meaningful strategies.</a:t>
            </a:r>
          </a:p>
          <a:p>
            <a:pPr lvl="1"/>
            <a:r>
              <a:rPr lang="pl-PL" b="1" i="1" dirty="0">
                <a:solidFill>
                  <a:srgbClr val="5D1725"/>
                </a:solidFill>
              </a:rPr>
              <a:t>Faculty</a:t>
            </a:r>
            <a:r>
              <a:rPr lang="en-US" dirty="0"/>
              <a:t> more connected to critical and “real world” challenges.</a:t>
            </a:r>
          </a:p>
          <a:p>
            <a:pPr lvl="1"/>
            <a:r>
              <a:rPr lang="pl-PL" b="1" i="1" dirty="0">
                <a:solidFill>
                  <a:srgbClr val="5D1725"/>
                </a:solidFill>
              </a:rPr>
              <a:t>Faculty</a:t>
            </a:r>
            <a:r>
              <a:rPr lang="en-US" dirty="0"/>
              <a:t> able to recognize the path to discovery as part of the research process.</a:t>
            </a:r>
          </a:p>
          <a:p>
            <a:pPr lvl="1"/>
            <a:r>
              <a:rPr lang="pl-PL" b="1" i="1" dirty="0">
                <a:solidFill>
                  <a:srgbClr val="5D1725"/>
                </a:solidFill>
              </a:rPr>
              <a:t>Faculty</a:t>
            </a:r>
            <a:r>
              <a:rPr lang="en-US" dirty="0"/>
              <a:t> able to define and recognize feedbacks among systems.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77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ABE9-E15D-B52F-3A40-CA77C43F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What We’ll Talk About 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6F82-22CA-C051-1213-C65E2F10B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Description of the NASEM Gulf Scholars Program</a:t>
            </a:r>
            <a:endParaRPr lang="pl-PL" dirty="0"/>
          </a:p>
          <a:p>
            <a:pPr lvl="1"/>
            <a:r>
              <a:rPr lang="pl-PL" dirty="0"/>
              <a:t>Mission and principles.</a:t>
            </a:r>
          </a:p>
          <a:p>
            <a:pPr lvl="1"/>
            <a:r>
              <a:rPr lang="pl-PL" dirty="0"/>
              <a:t>Key learning objectives.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Overview of the GSP at MSU</a:t>
            </a:r>
            <a:endParaRPr lang="pl-PL" dirty="0"/>
          </a:p>
          <a:p>
            <a:pPr lvl="1"/>
            <a:r>
              <a:rPr lang="pl-PL" dirty="0"/>
              <a:t>Motivation and structure.</a:t>
            </a:r>
          </a:p>
          <a:p>
            <a:pPr lvl="1"/>
            <a:r>
              <a:rPr lang="pl-PL" dirty="0"/>
              <a:t>Student/faculty opportunities.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pl-PL" b="1" i="1" dirty="0"/>
              <a:t>Topics for discussion </a:t>
            </a:r>
            <a:r>
              <a:rPr lang="pl-PL" i="1" dirty="0"/>
              <a:t>(towards research and development)</a:t>
            </a:r>
          </a:p>
          <a:p>
            <a:pPr lvl="1"/>
            <a:r>
              <a:rPr lang="pl-PL" dirty="0"/>
              <a:t>Defining interdisciplinary.</a:t>
            </a:r>
            <a:endParaRPr lang="en-US" dirty="0"/>
          </a:p>
          <a:p>
            <a:pPr lvl="1"/>
            <a:r>
              <a:rPr lang="en-US" dirty="0"/>
              <a:t>The Path is the Discovery.</a:t>
            </a:r>
          </a:p>
          <a:p>
            <a:pPr lvl="1"/>
            <a:r>
              <a:rPr lang="en-US" dirty="0"/>
              <a:t>Collaborative Strategies.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07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4FBE-39F5-6971-70E2-E34306FC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Interdisciplinary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380B4-DC57-2536-6650-8E913EED6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levels of integration among disciplines, leading to different design approaches and strategies.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49F29-DC19-B09F-77E5-3A425E533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77758"/>
            <a:ext cx="10232893" cy="311084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DA14E76-0BC1-50B1-BED4-8B59224BDCE1}"/>
              </a:ext>
            </a:extLst>
          </p:cNvPr>
          <p:cNvSpPr txBox="1">
            <a:spLocks/>
          </p:cNvSpPr>
          <p:nvPr/>
        </p:nvSpPr>
        <p:spPr bwMode="gray">
          <a:xfrm>
            <a:off x="838200" y="6123543"/>
            <a:ext cx="998735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8006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14300" algn="l" defTabSz="48006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Verdana" panose="020B060403050404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14300" algn="l" defTabSz="48006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114300" algn="l" defTabSz="480060" rtl="0" eaLnBrk="1" latinLnBrk="0" hangingPunct="1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14300" algn="l" defTabSz="48006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14300" algn="l" defTabSz="48006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0100" indent="-114300" algn="l" defTabSz="48006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00" indent="-114300" algn="l" defTabSz="48006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8700" indent="-114300" algn="l" defTabSz="48006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Multi</a:t>
            </a:r>
            <a:r>
              <a:rPr lang="en-US" sz="2400" dirty="0"/>
              <a:t> = </a:t>
            </a:r>
            <a:r>
              <a:rPr lang="en-US" sz="2400" i="1" dirty="0"/>
              <a:t>Additive	</a:t>
            </a:r>
            <a:r>
              <a:rPr lang="en-US" sz="2400" dirty="0"/>
              <a:t>			</a:t>
            </a:r>
            <a:r>
              <a:rPr lang="en-US" sz="2400" b="1" dirty="0"/>
              <a:t>Inter</a:t>
            </a:r>
            <a:r>
              <a:rPr lang="en-US" sz="2400" dirty="0"/>
              <a:t> = </a:t>
            </a:r>
            <a:r>
              <a:rPr lang="en-US" sz="2400" i="1" dirty="0"/>
              <a:t>Integrative</a:t>
            </a:r>
            <a:r>
              <a:rPr lang="en-US" sz="2400" dirty="0"/>
              <a:t>				</a:t>
            </a:r>
            <a:r>
              <a:rPr lang="en-US" sz="2400" b="1" dirty="0"/>
              <a:t>Trans</a:t>
            </a:r>
            <a:r>
              <a:rPr lang="en-US" sz="2400" dirty="0"/>
              <a:t> = </a:t>
            </a:r>
            <a:r>
              <a:rPr lang="en-US" sz="2400" i="1" dirty="0"/>
              <a:t>Holistic</a:t>
            </a:r>
          </a:p>
        </p:txBody>
      </p:sp>
    </p:spTree>
    <p:extLst>
      <p:ext uri="{BB962C8B-B14F-4D97-AF65-F5344CB8AC3E}">
        <p14:creationId xmlns:p14="http://schemas.microsoft.com/office/powerpoint/2010/main" val="3838519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58543-FE88-E61E-57A6-72A757EB2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 is the Discovery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38698-C3EC-4154-7DAF-D1E175735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0375" cy="1409065"/>
          </a:xfrm>
        </p:spPr>
        <p:txBody>
          <a:bodyPr>
            <a:normAutofit/>
          </a:bodyPr>
          <a:lstStyle/>
          <a:p>
            <a:r>
              <a:rPr lang="pl-PL" dirty="0"/>
              <a:t>We often focus on the solution as the end goal.</a:t>
            </a:r>
          </a:p>
          <a:p>
            <a:pPr lvl="1"/>
            <a:r>
              <a:rPr lang="pl-PL" dirty="0"/>
              <a:t>What is the deliverable?  What product can we produce/provide?</a:t>
            </a:r>
          </a:p>
          <a:p>
            <a:pPr lvl="1"/>
            <a:endParaRPr lang="pl-PL" dirty="0"/>
          </a:p>
        </p:txBody>
      </p:sp>
      <p:pic>
        <p:nvPicPr>
          <p:cNvPr id="1026" name="Picture 2" descr="Gary Hamel Quote: “Discovery is the journey; insight is the destination.”">
            <a:extLst>
              <a:ext uri="{FF2B5EF4-FFF2-40B4-BE49-F238E27FC236}">
                <a16:creationId xmlns:a16="http://schemas.microsoft.com/office/drawing/2014/main" id="{FB96F0FD-3CA6-9937-9230-91DC4B17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35" y="3383279"/>
            <a:ext cx="5069840" cy="2851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D4C524-C7E9-63F4-F9F9-BCC0F382E43E}"/>
              </a:ext>
            </a:extLst>
          </p:cNvPr>
          <p:cNvSpPr txBox="1">
            <a:spLocks/>
          </p:cNvSpPr>
          <p:nvPr/>
        </p:nvSpPr>
        <p:spPr>
          <a:xfrm>
            <a:off x="838200" y="3960494"/>
            <a:ext cx="5111116" cy="201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We should also be mindful of the connections and directions we take</a:t>
            </a:r>
            <a:r>
              <a:rPr lang="en-US" dirty="0"/>
              <a:t> towards discovery.</a:t>
            </a:r>
          </a:p>
        </p:txBody>
      </p:sp>
    </p:spTree>
    <p:extLst>
      <p:ext uri="{BB962C8B-B14F-4D97-AF65-F5344CB8AC3E}">
        <p14:creationId xmlns:p14="http://schemas.microsoft.com/office/powerpoint/2010/main" val="4069376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AFEA4-A38C-6A2E-4D6D-EAD343EBB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694" y="1825625"/>
            <a:ext cx="6069106" cy="4351338"/>
          </a:xfrm>
        </p:spPr>
        <p:txBody>
          <a:bodyPr/>
          <a:lstStyle/>
          <a:p>
            <a:r>
              <a:rPr lang="en-US" dirty="0"/>
              <a:t>Group work, team building, collaboration, strategies…  We’re told to do this (and we ask our students to do it), but do we even know how to do it?</a:t>
            </a:r>
          </a:p>
          <a:p>
            <a:endParaRPr lang="en-US" dirty="0"/>
          </a:p>
          <a:p>
            <a:r>
              <a:rPr lang="en-US" dirty="0"/>
              <a:t>Collaboration is a skill that should be taught and practiced.</a:t>
            </a:r>
          </a:p>
        </p:txBody>
      </p:sp>
      <p:pic>
        <p:nvPicPr>
          <p:cNvPr id="2050" name="Picture 2" descr="Organizational Communication for Leadership Certificate | MSU">
            <a:extLst>
              <a:ext uri="{FF2B5EF4-FFF2-40B4-BE49-F238E27FC236}">
                <a16:creationId xmlns:a16="http://schemas.microsoft.com/office/drawing/2014/main" id="{7D290979-56EC-28FA-4491-428E9C232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7" y="1937869"/>
            <a:ext cx="4892489" cy="3261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113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pic>
        <p:nvPicPr>
          <p:cNvPr id="8" name="droppedImage.png" descr="droppedImage.png">
            <a:extLst>
              <a:ext uri="{FF2B5EF4-FFF2-40B4-BE49-F238E27FC236}">
                <a16:creationId xmlns:a16="http://schemas.microsoft.com/office/drawing/2014/main" id="{7C97A8AF-D5B9-0C3A-55A6-053A2C2D9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837"/>
            <a:ext cx="12192000" cy="68596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5011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2492-DA70-6E45-3D42-588EF8472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Gulf Research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47746-D460-16C6-87EA-791871593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31507"/>
            <a:ext cx="10515600" cy="10026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/>
              <a:t>“…the GRP will use science, engineering, and medical knowledge to empower citizens and to </a:t>
            </a:r>
            <a:r>
              <a:rPr lang="en-US" i="1" u="sng" dirty="0"/>
              <a:t>enhance knowledge and decision-making</a:t>
            </a:r>
            <a:r>
              <a:rPr lang="en-US" i="1" dirty="0"/>
              <a:t>.”</a:t>
            </a:r>
          </a:p>
          <a:p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B6B2230-1B48-CA14-3FE6-7E15EFEDE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088" y="1541921"/>
            <a:ext cx="9429823" cy="377415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0E26A4E-4D5F-E8D7-463C-DC17CC95A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825" y="110958"/>
            <a:ext cx="4495800" cy="13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9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pic>
        <p:nvPicPr>
          <p:cNvPr id="5" name="Picture 4" descr="A logo on a red background&#10;&#10;Description automatically generated">
            <a:extLst>
              <a:ext uri="{FF2B5EF4-FFF2-40B4-BE49-F238E27FC236}">
                <a16:creationId xmlns:a16="http://schemas.microsoft.com/office/drawing/2014/main" id="{2A295368-687E-2042-BDD1-E753C6F44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16" y="1243432"/>
            <a:ext cx="3696222" cy="369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3F4877-FA5B-EA7C-ACA5-C3444972F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254" y="1200633"/>
            <a:ext cx="6844430" cy="4456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38B0D9-4795-A064-7943-C32EA678288A}"/>
              </a:ext>
            </a:extLst>
          </p:cNvPr>
          <p:cNvSpPr txBox="1"/>
          <p:nvPr/>
        </p:nvSpPr>
        <p:spPr>
          <a:xfrm>
            <a:off x="604157" y="5706032"/>
            <a:ext cx="109836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How might we help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people work together effectively </a:t>
            </a:r>
          </a:p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</a:rPr>
              <a:t>in a rapidly-changing world?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0212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pic>
        <p:nvPicPr>
          <p:cNvPr id="3" name="Picture 2" descr="The Why, When and How of System Transformation | United Nations Development  Programme">
            <a:extLst>
              <a:ext uri="{FF2B5EF4-FFF2-40B4-BE49-F238E27FC236}">
                <a16:creationId xmlns:a16="http://schemas.microsoft.com/office/drawing/2014/main" id="{A9998D14-F9F8-68DB-15F9-B9CF20229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25563"/>
            <a:ext cx="9144000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int the finger">
            <a:extLst>
              <a:ext uri="{FF2B5EF4-FFF2-40B4-BE49-F238E27FC236}">
                <a16:creationId xmlns:a16="http://schemas.microsoft.com/office/drawing/2014/main" id="{FDE8B6C2-5294-0C12-3A6E-D3912B59A4AE}"/>
              </a:ext>
            </a:extLst>
          </p:cNvPr>
          <p:cNvSpPr txBox="1"/>
          <p:nvPr/>
        </p:nvSpPr>
        <p:spPr>
          <a:xfrm>
            <a:off x="1371600" y="5515292"/>
            <a:ext cx="91440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We live in an age of transformation</a:t>
            </a:r>
            <a:endParaRPr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3876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sp>
        <p:nvSpPr>
          <p:cNvPr id="5" name="We are facing complex, tangled, wicked challenges">
            <a:extLst>
              <a:ext uri="{FF2B5EF4-FFF2-40B4-BE49-F238E27FC236}">
                <a16:creationId xmlns:a16="http://schemas.microsoft.com/office/drawing/2014/main" id="{AFAFFA12-A83F-E6F6-89CE-79B4058275CF}"/>
              </a:ext>
            </a:extLst>
          </p:cNvPr>
          <p:cNvSpPr txBox="1"/>
          <p:nvPr/>
        </p:nvSpPr>
        <p:spPr>
          <a:xfrm>
            <a:off x="1566309" y="1427258"/>
            <a:ext cx="867607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3600" dirty="0">
                <a:latin typeface="+mn-lt"/>
              </a:rPr>
              <a:t>F</a:t>
            </a:r>
            <a:r>
              <a:rPr sz="3600" dirty="0">
                <a:latin typeface="+mn-lt"/>
              </a:rPr>
              <a:t>acing complex, tangled, wicked challenges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B0C8E10-F32F-D90D-DE76-B843FCD68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986" y="2175284"/>
            <a:ext cx="3675292" cy="37164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0597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pic>
        <p:nvPicPr>
          <p:cNvPr id="1026" name="Picture 2" descr="Facing Complexity: Wicked Design Problems | by Daniel Christian Wahl | Age  of Awareness | Medium">
            <a:extLst>
              <a:ext uri="{FF2B5EF4-FFF2-40B4-BE49-F238E27FC236}">
                <a16:creationId xmlns:a16="http://schemas.microsoft.com/office/drawing/2014/main" id="{4AC1E796-113D-BCA2-9F15-6E07CE223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1" y="1002123"/>
            <a:ext cx="5616879" cy="561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A3282-97BE-ACED-91F9-B8753BD6554F}"/>
              </a:ext>
            </a:extLst>
          </p:cNvPr>
          <p:cNvSpPr txBox="1"/>
          <p:nvPr/>
        </p:nvSpPr>
        <p:spPr>
          <a:xfrm>
            <a:off x="8144257" y="1584960"/>
            <a:ext cx="34259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Poverty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Healthcare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Economic development</a:t>
            </a:r>
            <a:endParaRPr lang="en-US" sz="2400" b="0" i="0" dirty="0"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11111"/>
                </a:solidFill>
                <a:effectLst/>
              </a:rPr>
              <a:t>Postsecondary access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11111"/>
                </a:solidFill>
                <a:effectLst/>
              </a:rPr>
              <a:t>Student belonging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1111"/>
                </a:solidFill>
              </a:rPr>
              <a:t>Diverse learning pathways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1111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FF0000"/>
                </a:solidFill>
                <a:effectLst/>
              </a:rPr>
              <a:t>What wicked challenges do you see?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111111"/>
              </a:solidFill>
              <a:effectLst/>
            </a:endParaRPr>
          </a:p>
          <a:p>
            <a:br>
              <a:rPr lang="en-US" sz="2400" dirty="0"/>
            </a:br>
            <a:endParaRPr lang="en-US" sz="2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4416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CE7F7981-E497-1A31-DE5E-F1410C29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938" y="-258778"/>
            <a:ext cx="12329938" cy="81309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0227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pic>
        <p:nvPicPr>
          <p:cNvPr id="3" name="globalgoals1.png" descr="globalgoals1.png">
            <a:extLst>
              <a:ext uri="{FF2B5EF4-FFF2-40B4-BE49-F238E27FC236}">
                <a16:creationId xmlns:a16="http://schemas.microsoft.com/office/drawing/2014/main" id="{99586822-A9C6-99DD-8757-61EC9AC0B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08" y="1714780"/>
            <a:ext cx="10223141" cy="342843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No single entity or organization is in charge">
            <a:extLst>
              <a:ext uri="{FF2B5EF4-FFF2-40B4-BE49-F238E27FC236}">
                <a16:creationId xmlns:a16="http://schemas.microsoft.com/office/drawing/2014/main" id="{07FC01EA-480E-6D11-B3CA-75D158B32B60}"/>
              </a:ext>
            </a:extLst>
          </p:cNvPr>
          <p:cNvSpPr txBox="1"/>
          <p:nvPr/>
        </p:nvSpPr>
        <p:spPr>
          <a:xfrm>
            <a:off x="1839526" y="5640029"/>
            <a:ext cx="867607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No single entity or organization is in charge</a:t>
            </a:r>
          </a:p>
        </p:txBody>
      </p:sp>
    </p:spTree>
    <p:extLst>
      <p:ext uri="{BB962C8B-B14F-4D97-AF65-F5344CB8AC3E}">
        <p14:creationId xmlns:p14="http://schemas.microsoft.com/office/powerpoint/2010/main" val="1559935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pic>
        <p:nvPicPr>
          <p:cNvPr id="7170" name="Picture 2" descr="Who Is In Charge of Your Family?">
            <a:extLst>
              <a:ext uri="{FF2B5EF4-FFF2-40B4-BE49-F238E27FC236}">
                <a16:creationId xmlns:a16="http://schemas.microsoft.com/office/drawing/2014/main" id="{D5DBF761-2AFF-F856-EE22-9246DDCB1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19" y="1109218"/>
            <a:ext cx="6790651" cy="525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691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sp>
        <p:nvSpPr>
          <p:cNvPr id="3" name="Using the wrong tools">
            <a:extLst>
              <a:ext uri="{FF2B5EF4-FFF2-40B4-BE49-F238E27FC236}">
                <a16:creationId xmlns:a16="http://schemas.microsoft.com/office/drawing/2014/main" id="{9DC1D484-4A56-41FC-1D80-776F296E39E4}"/>
              </a:ext>
            </a:extLst>
          </p:cNvPr>
          <p:cNvSpPr txBox="1">
            <a:spLocks/>
          </p:cNvSpPr>
          <p:nvPr/>
        </p:nvSpPr>
        <p:spPr>
          <a:xfrm>
            <a:off x="2458525" y="5579608"/>
            <a:ext cx="7675314" cy="67026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40000"/>
              </a:lnSpc>
              <a:spcBef>
                <a:spcPct val="0"/>
              </a:spcBef>
              <a:buNone/>
              <a:defRPr sz="30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Using the wrong tools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B854441-97E3-E0C7-4F68-94B974E5D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98" y="1349357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F50DAE49-646F-E4BE-5902-67FB945D8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924" y="3686078"/>
            <a:ext cx="1374380" cy="137437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3C21A05D-8934-FC10-AA72-B86B2A0ECED3}"/>
              </a:ext>
            </a:extLst>
          </p:cNvPr>
          <p:cNvSpPr/>
          <p:nvPr/>
        </p:nvSpPr>
        <p:spPr>
          <a:xfrm>
            <a:off x="1127202" y="4846491"/>
            <a:ext cx="9153824" cy="4715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8D650D5B-D57B-1D11-EFFB-DE7937A35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44015" y="1325563"/>
            <a:ext cx="2654251" cy="26542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2830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E9CD06B4-E613-74AC-8530-A46DF34C8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61" y="1984696"/>
            <a:ext cx="3127198" cy="2602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0E2B6DFD-90CB-748E-2DED-41CAC93B3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58" y="2058402"/>
            <a:ext cx="2869381" cy="274119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Using the wrong tools">
            <a:extLst>
              <a:ext uri="{FF2B5EF4-FFF2-40B4-BE49-F238E27FC236}">
                <a16:creationId xmlns:a16="http://schemas.microsoft.com/office/drawing/2014/main" id="{9EE6674A-AEB6-9255-E58C-844E67D8266B}"/>
              </a:ext>
            </a:extLst>
          </p:cNvPr>
          <p:cNvSpPr txBox="1">
            <a:spLocks/>
          </p:cNvSpPr>
          <p:nvPr/>
        </p:nvSpPr>
        <p:spPr>
          <a:xfrm>
            <a:off x="2258343" y="4985037"/>
            <a:ext cx="7675314" cy="670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40000"/>
              </a:lnSpc>
              <a:spcBef>
                <a:spcPct val="0"/>
              </a:spcBef>
              <a:buNone/>
              <a:defRPr sz="30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We need an approach to strategy and problem-solving that works for different environments</a:t>
            </a:r>
          </a:p>
        </p:txBody>
      </p:sp>
    </p:spTree>
    <p:extLst>
      <p:ext uri="{BB962C8B-B14F-4D97-AF65-F5344CB8AC3E}">
        <p14:creationId xmlns:p14="http://schemas.microsoft.com/office/powerpoint/2010/main" val="181029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182C76E-E9E4-C00D-024D-2395F90D6650}"/>
              </a:ext>
            </a:extLst>
          </p:cNvPr>
          <p:cNvSpPr/>
          <p:nvPr/>
        </p:nvSpPr>
        <p:spPr>
          <a:xfrm>
            <a:off x="2329542" y="1611086"/>
            <a:ext cx="4540087" cy="4370796"/>
          </a:xfrm>
          <a:prstGeom prst="ellipse">
            <a:avLst/>
          </a:prstGeom>
          <a:solidFill>
            <a:srgbClr val="5D17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Develop key collaboration competencies and mindsets</a:t>
            </a:r>
            <a:r>
              <a:rPr lang="en-US" sz="2800" i="1" dirty="0"/>
              <a:t> </a:t>
            </a:r>
            <a:r>
              <a:rPr lang="en-US" sz="2800" dirty="0"/>
              <a:t>necessary to address critical gulf challenges.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B94BAF-5F64-E531-2DC2-9C91E16C60A9}"/>
              </a:ext>
            </a:extLst>
          </p:cNvPr>
          <p:cNvSpPr/>
          <p:nvPr/>
        </p:nvSpPr>
        <p:spPr>
          <a:xfrm>
            <a:off x="6219770" y="1650887"/>
            <a:ext cx="4540087" cy="4370796"/>
          </a:xfrm>
          <a:prstGeom prst="ellipse">
            <a:avLst/>
          </a:prstGeom>
          <a:noFill/>
          <a:ln>
            <a:solidFill>
              <a:srgbClr val="5D17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5D1725"/>
                </a:solidFill>
              </a:rPr>
              <a:t>Prepare undergraduate students to address critical challenges</a:t>
            </a:r>
            <a:endParaRPr lang="en-US" sz="2800" dirty="0">
              <a:solidFill>
                <a:srgbClr val="5D1725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F3B8D8-246F-FC4C-467A-765EA855CAA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D172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Collaborative Strategies &amp; the GSP</a:t>
            </a:r>
          </a:p>
        </p:txBody>
      </p:sp>
    </p:spTree>
    <p:extLst>
      <p:ext uri="{BB962C8B-B14F-4D97-AF65-F5344CB8AC3E}">
        <p14:creationId xmlns:p14="http://schemas.microsoft.com/office/powerpoint/2010/main" val="2411532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2492-DA70-6E45-3D42-588EF8472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Gulf Research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47746-D460-16C6-87EA-791871593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/>
              <a:t>“...to </a:t>
            </a:r>
            <a:r>
              <a:rPr lang="en-US" i="1" u="sng" dirty="0"/>
              <a:t>enhance knowledge and decision-making</a:t>
            </a:r>
            <a:r>
              <a:rPr lang="en-US" i="1" dirty="0"/>
              <a:t>.”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95227F9-0887-E52F-EFCE-937C5128C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77" y="2263853"/>
            <a:ext cx="4893845" cy="4473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5DED4-A89F-E172-C881-FF9FBE7CD9F2}"/>
              </a:ext>
            </a:extLst>
          </p:cNvPr>
          <p:cNvSpPr txBox="1"/>
          <p:nvPr/>
        </p:nvSpPr>
        <p:spPr>
          <a:xfrm>
            <a:off x="1958999" y="3228975"/>
            <a:ext cx="1690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7F69D-6BB5-080F-B73F-801C8C27EEDE}"/>
              </a:ext>
            </a:extLst>
          </p:cNvPr>
          <p:cNvSpPr txBox="1"/>
          <p:nvPr/>
        </p:nvSpPr>
        <p:spPr>
          <a:xfrm>
            <a:off x="746356" y="5172074"/>
            <a:ext cx="308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065C3-275D-1B81-4B25-45CD6D39B694}"/>
              </a:ext>
            </a:extLst>
          </p:cNvPr>
          <p:cNvSpPr txBox="1"/>
          <p:nvPr/>
        </p:nvSpPr>
        <p:spPr>
          <a:xfrm>
            <a:off x="8365635" y="5142129"/>
            <a:ext cx="241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DCA4F3-C4CA-9F5F-B663-F160B84968F7}"/>
              </a:ext>
            </a:extLst>
          </p:cNvPr>
          <p:cNvSpPr txBox="1"/>
          <p:nvPr/>
        </p:nvSpPr>
        <p:spPr>
          <a:xfrm>
            <a:off x="8365635" y="3228975"/>
            <a:ext cx="1631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2FEA4A5-81BE-2ADF-B3AB-13F8070D3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825" y="110958"/>
            <a:ext cx="4495800" cy="13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91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F3B8D8-246F-FC4C-467A-765EA855CAA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D172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Collaborative Strategies &amp; the GSP</a:t>
            </a:r>
          </a:p>
        </p:txBody>
      </p:sp>
      <p:pic>
        <p:nvPicPr>
          <p:cNvPr id="8194" name="Picture 2" descr="How To Align Organisational Change Agents To Common Goals">
            <a:extLst>
              <a:ext uri="{FF2B5EF4-FFF2-40B4-BE49-F238E27FC236}">
                <a16:creationId xmlns:a16="http://schemas.microsoft.com/office/drawing/2014/main" id="{9D18A8FB-725A-E1E8-1823-0E5786A5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84" y="1325563"/>
            <a:ext cx="6681216" cy="50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3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74123F9-8F37-2465-D0D7-A66A40E0AE4A}"/>
              </a:ext>
            </a:extLst>
          </p:cNvPr>
          <p:cNvSpPr/>
          <p:nvPr/>
        </p:nvSpPr>
        <p:spPr>
          <a:xfrm>
            <a:off x="0" y="-3972"/>
            <a:ext cx="5120047" cy="6849421"/>
          </a:xfrm>
          <a:prstGeom prst="rect">
            <a:avLst/>
          </a:prstGeom>
          <a:solidFill>
            <a:srgbClr val="5D17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838F49E-82CA-5A45-7E97-66E341491D82}"/>
              </a:ext>
            </a:extLst>
          </p:cNvPr>
          <p:cNvSpPr/>
          <p:nvPr/>
        </p:nvSpPr>
        <p:spPr>
          <a:xfrm>
            <a:off x="5225355" y="336749"/>
            <a:ext cx="6665675" cy="6508700"/>
          </a:xfrm>
          <a:prstGeom prst="ellipse">
            <a:avLst/>
          </a:prstGeom>
          <a:noFill/>
          <a:ln>
            <a:solidFill>
              <a:srgbClr val="5D17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50B652B-F859-8D4C-8F67-DD53DEF4C757}"/>
              </a:ext>
            </a:extLst>
          </p:cNvPr>
          <p:cNvGraphicFramePr/>
          <p:nvPr/>
        </p:nvGraphicFramePr>
        <p:xfrm>
          <a:off x="4726517" y="1090244"/>
          <a:ext cx="7614581" cy="4613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C597FE5-6DAC-8EFD-3DE2-85369A13A6F2}"/>
              </a:ext>
            </a:extLst>
          </p:cNvPr>
          <p:cNvSpPr txBox="1"/>
          <p:nvPr/>
        </p:nvSpPr>
        <p:spPr>
          <a:xfrm>
            <a:off x="7159656" y="6078627"/>
            <a:ext cx="323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Reflexivity, Reflection, &amp; Action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82C41-CB05-15F5-700A-06D4ECC35719}"/>
              </a:ext>
            </a:extLst>
          </p:cNvPr>
          <p:cNvSpPr txBox="1"/>
          <p:nvPr/>
        </p:nvSpPr>
        <p:spPr>
          <a:xfrm>
            <a:off x="7394476" y="692754"/>
            <a:ext cx="23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&amp; Commitment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C089C5-4FB7-A3E8-224A-7E31FB5D436E}"/>
              </a:ext>
            </a:extLst>
          </p:cNvPr>
          <p:cNvSpPr txBox="1"/>
          <p:nvPr/>
        </p:nvSpPr>
        <p:spPr>
          <a:xfrm>
            <a:off x="835761" y="1586754"/>
            <a:ext cx="383810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KEY</a:t>
            </a:r>
          </a:p>
          <a:p>
            <a:r>
              <a:rPr lang="en-US" sz="4800" dirty="0">
                <a:solidFill>
                  <a:schemeClr val="bg1"/>
                </a:solidFill>
              </a:rPr>
              <a:t>CAPACITIES OF</a:t>
            </a:r>
          </a:p>
          <a:p>
            <a:r>
              <a:rPr lang="en-US" sz="4800" dirty="0">
                <a:solidFill>
                  <a:schemeClr val="bg1"/>
                </a:solidFill>
              </a:rPr>
              <a:t>CHANGE</a:t>
            </a:r>
          </a:p>
          <a:p>
            <a:r>
              <a:rPr lang="en-US" sz="4800" dirty="0">
                <a:solidFill>
                  <a:schemeClr val="bg1"/>
                </a:solidFill>
              </a:rPr>
              <a:t>AGENTS</a:t>
            </a:r>
          </a:p>
        </p:txBody>
      </p:sp>
      <p:pic>
        <p:nvPicPr>
          <p:cNvPr id="26" name="Picture 25" descr="A yellow and black logo&#10;&#10;Description automatically generated">
            <a:extLst>
              <a:ext uri="{FF2B5EF4-FFF2-40B4-BE49-F238E27FC236}">
                <a16:creationId xmlns:a16="http://schemas.microsoft.com/office/drawing/2014/main" id="{0F23B3A5-C7DC-F4E6-6117-4CAE9600B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88" y="3272302"/>
            <a:ext cx="860101" cy="92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0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 – T-shaped skills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D14C2D-34EB-32E2-588D-519E49397A30}"/>
              </a:ext>
            </a:extLst>
          </p:cNvPr>
          <p:cNvSpPr/>
          <p:nvPr/>
        </p:nvSpPr>
        <p:spPr>
          <a:xfrm rot="5400000">
            <a:off x="3950842" y="4250573"/>
            <a:ext cx="4007958" cy="467116"/>
          </a:xfrm>
          <a:prstGeom prst="rect">
            <a:avLst/>
          </a:prstGeom>
          <a:solidFill>
            <a:srgbClr val="5D1725">
              <a:alpha val="50196"/>
            </a:srgbClr>
          </a:solidFill>
          <a:ln>
            <a:solidFill>
              <a:srgbClr val="5D17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EA09C6-25D5-BC35-E070-8BFD1D946785}"/>
              </a:ext>
            </a:extLst>
          </p:cNvPr>
          <p:cNvSpPr/>
          <p:nvPr/>
        </p:nvSpPr>
        <p:spPr>
          <a:xfrm>
            <a:off x="3950842" y="2013036"/>
            <a:ext cx="4007958" cy="467116"/>
          </a:xfrm>
          <a:prstGeom prst="rect">
            <a:avLst/>
          </a:prstGeom>
          <a:solidFill>
            <a:srgbClr val="5D1725"/>
          </a:solidFill>
          <a:ln>
            <a:solidFill>
              <a:srgbClr val="5D17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7B091-B3D4-E0F3-E1DC-97485B95B632}"/>
              </a:ext>
            </a:extLst>
          </p:cNvPr>
          <p:cNvSpPr txBox="1"/>
          <p:nvPr/>
        </p:nvSpPr>
        <p:spPr>
          <a:xfrm rot="5400000">
            <a:off x="5019816" y="4466633"/>
            <a:ext cx="3507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Discipline / knowledge of a field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2EB2D6-D6E3-CFBE-9FB3-7EDA0BB70DEF}"/>
              </a:ext>
            </a:extLst>
          </p:cNvPr>
          <p:cNvSpPr txBox="1"/>
          <p:nvPr/>
        </p:nvSpPr>
        <p:spPr>
          <a:xfrm>
            <a:off x="2654474" y="1423347"/>
            <a:ext cx="7861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D2D2D"/>
                </a:solidFill>
                <a:effectLst/>
              </a:rPr>
              <a:t>Cross-discipline competencies and the ability to collaborate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9728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 – T-shaped skills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D14C2D-34EB-32E2-588D-519E49397A30}"/>
              </a:ext>
            </a:extLst>
          </p:cNvPr>
          <p:cNvSpPr/>
          <p:nvPr/>
        </p:nvSpPr>
        <p:spPr>
          <a:xfrm rot="5400000">
            <a:off x="3950842" y="4250573"/>
            <a:ext cx="4007958" cy="467116"/>
          </a:xfrm>
          <a:prstGeom prst="rect">
            <a:avLst/>
          </a:prstGeom>
          <a:solidFill>
            <a:srgbClr val="5D1725">
              <a:alpha val="50196"/>
            </a:srgbClr>
          </a:solidFill>
          <a:ln>
            <a:solidFill>
              <a:srgbClr val="5D17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EA09C6-25D5-BC35-E070-8BFD1D946785}"/>
              </a:ext>
            </a:extLst>
          </p:cNvPr>
          <p:cNvSpPr/>
          <p:nvPr/>
        </p:nvSpPr>
        <p:spPr>
          <a:xfrm>
            <a:off x="3950842" y="2013036"/>
            <a:ext cx="4007958" cy="467116"/>
          </a:xfrm>
          <a:prstGeom prst="rect">
            <a:avLst/>
          </a:prstGeom>
          <a:solidFill>
            <a:srgbClr val="5D1725"/>
          </a:solidFill>
          <a:ln>
            <a:solidFill>
              <a:srgbClr val="5D17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7B091-B3D4-E0F3-E1DC-97485B95B632}"/>
              </a:ext>
            </a:extLst>
          </p:cNvPr>
          <p:cNvSpPr txBox="1"/>
          <p:nvPr/>
        </p:nvSpPr>
        <p:spPr>
          <a:xfrm rot="5400000">
            <a:off x="5019816" y="4466633"/>
            <a:ext cx="3507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Discipline / knowledge of a field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2EB2D6-D6E3-CFBE-9FB3-7EDA0BB70DEF}"/>
              </a:ext>
            </a:extLst>
          </p:cNvPr>
          <p:cNvSpPr txBox="1"/>
          <p:nvPr/>
        </p:nvSpPr>
        <p:spPr>
          <a:xfrm>
            <a:off x="2654474" y="1423347"/>
            <a:ext cx="7861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D2D2D"/>
                </a:solidFill>
                <a:effectLst/>
              </a:rPr>
              <a:t>Cross-discipline competencies and the </a:t>
            </a:r>
            <a:r>
              <a:rPr lang="en-US" sz="2000" b="1" i="0" u="sng" dirty="0">
                <a:solidFill>
                  <a:srgbClr val="FF0000"/>
                </a:solidFill>
                <a:effectLst/>
              </a:rPr>
              <a:t>ability to collaborate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2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pic>
        <p:nvPicPr>
          <p:cNvPr id="2050" name="Picture 2" descr="The Five Steps to Mastering a Skill - Elevated Achievement Group, Inc">
            <a:extLst>
              <a:ext uri="{FF2B5EF4-FFF2-40B4-BE49-F238E27FC236}">
                <a16:creationId xmlns:a16="http://schemas.microsoft.com/office/drawing/2014/main" id="{5E0D58BC-7D40-6D77-DC4C-F201DD8BD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81"/>
            <a:ext cx="12192000" cy="578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0F685-1BD2-35A1-2792-D6DB137B0315}"/>
              </a:ext>
            </a:extLst>
          </p:cNvPr>
          <p:cNvSpPr txBox="1"/>
          <p:nvPr/>
        </p:nvSpPr>
        <p:spPr>
          <a:xfrm>
            <a:off x="1" y="5860553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Collaboration is a skills that can be practiced, and over time, mastered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6935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>
            <a:extLst>
              <a:ext uri="{FF2B5EF4-FFF2-40B4-BE49-F238E27FC236}">
                <a16:creationId xmlns:a16="http://schemas.microsoft.com/office/drawing/2014/main" id="{E7EF4A12-23EE-1E29-6833-8B5B78F62945}"/>
              </a:ext>
            </a:extLst>
          </p:cNvPr>
          <p:cNvGrpSpPr>
            <a:grpSpLocks/>
          </p:cNvGrpSpPr>
          <p:nvPr/>
        </p:nvGrpSpPr>
        <p:grpSpPr bwMode="auto">
          <a:xfrm>
            <a:off x="443592" y="1575981"/>
            <a:ext cx="11600462" cy="3989493"/>
            <a:chOff x="240" y="1440"/>
            <a:chExt cx="6288" cy="2160"/>
          </a:xfrm>
        </p:grpSpPr>
        <p:sp>
          <p:nvSpPr>
            <p:cNvPr id="3" name="AutoShape 40">
              <a:extLst>
                <a:ext uri="{FF2B5EF4-FFF2-40B4-BE49-F238E27FC236}">
                  <a16:creationId xmlns:a16="http://schemas.microsoft.com/office/drawing/2014/main" id="{8C21F58B-8217-32B1-EE29-A349D15C5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440"/>
              <a:ext cx="6288" cy="2160"/>
            </a:xfrm>
            <a:prstGeom prst="rtTriangle">
              <a:avLst/>
            </a:prstGeom>
            <a:solidFill>
              <a:srgbClr val="93BF3E">
                <a:alpha val="50000"/>
              </a:srgbClr>
            </a:solidFill>
            <a:ln w="9525">
              <a:solidFill>
                <a:srgbClr val="93BF3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buntu" panose="020B0504030602030204" pitchFamily="34" charset="0"/>
                <a:ea typeface="Ubuntu" charset="0"/>
                <a:cs typeface="Ubuntu" charset="0"/>
                <a:sym typeface="Helvetica"/>
              </a:endParaRPr>
            </a:p>
          </p:txBody>
        </p:sp>
        <p:sp>
          <p:nvSpPr>
            <p:cNvPr id="4" name="Rectangle 38">
              <a:extLst>
                <a:ext uri="{FF2B5EF4-FFF2-40B4-BE49-F238E27FC236}">
                  <a16:creationId xmlns:a16="http://schemas.microsoft.com/office/drawing/2014/main" id="{257DE36E-5BD7-1372-7BAC-B254395D4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2063"/>
              <a:ext cx="526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Ubuntu" panose="020B0504030602030204" pitchFamily="34" charset="0"/>
                  <a:ea typeface="Ubuntu" charset="0"/>
                  <a:cs typeface="Ubuntu" charset="0"/>
                  <a:sym typeface="Helvetica"/>
                </a:rPr>
                <a:t>Turf</a:t>
              </a:r>
            </a:p>
          </p:txBody>
        </p:sp>
      </p:grpSp>
      <p:grpSp>
        <p:nvGrpSpPr>
          <p:cNvPr id="5" name="Group 45">
            <a:extLst>
              <a:ext uri="{FF2B5EF4-FFF2-40B4-BE49-F238E27FC236}">
                <a16:creationId xmlns:a16="http://schemas.microsoft.com/office/drawing/2014/main" id="{6AD87AF2-0C8C-2738-1667-797A26ED29C2}"/>
              </a:ext>
            </a:extLst>
          </p:cNvPr>
          <p:cNvGrpSpPr>
            <a:grpSpLocks/>
          </p:cNvGrpSpPr>
          <p:nvPr/>
        </p:nvGrpSpPr>
        <p:grpSpPr bwMode="auto">
          <a:xfrm>
            <a:off x="430503" y="1280474"/>
            <a:ext cx="11600462" cy="3989494"/>
            <a:chOff x="296" y="1063"/>
            <a:chExt cx="6288" cy="2160"/>
          </a:xfrm>
        </p:grpSpPr>
        <p:sp>
          <p:nvSpPr>
            <p:cNvPr id="6" name="AutoShape 43">
              <a:extLst>
                <a:ext uri="{FF2B5EF4-FFF2-40B4-BE49-F238E27FC236}">
                  <a16:creationId xmlns:a16="http://schemas.microsoft.com/office/drawing/2014/main" id="{357F8844-0BFA-CF86-06CD-DA69EA3E2C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96" y="1063"/>
              <a:ext cx="6288" cy="2160"/>
            </a:xfrm>
            <a:prstGeom prst="rtTriangle">
              <a:avLst/>
            </a:prstGeom>
            <a:solidFill>
              <a:srgbClr val="1DBCBD">
                <a:alpha val="52000"/>
              </a:srgbClr>
            </a:solidFill>
            <a:ln w="9525">
              <a:solidFill>
                <a:srgbClr val="1DBCBD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buntu" panose="020B0504030602030204" pitchFamily="34" charset="0"/>
                <a:ea typeface="Ubuntu" charset="0"/>
                <a:cs typeface="Ubuntu" charset="0"/>
                <a:sym typeface="Helvetica"/>
              </a:endParaRPr>
            </a:p>
          </p:txBody>
        </p:sp>
        <p:sp>
          <p:nvSpPr>
            <p:cNvPr id="7" name="Rectangle 44">
              <a:extLst>
                <a:ext uri="{FF2B5EF4-FFF2-40B4-BE49-F238E27FC236}">
                  <a16:creationId xmlns:a16="http://schemas.microsoft.com/office/drawing/2014/main" id="{ED9B3E8E-BBAE-1452-71C4-C017FC1A7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1140"/>
              <a:ext cx="527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Ubuntu" panose="020B0504030602030204" pitchFamily="34" charset="0"/>
                  <a:ea typeface="Ubuntu" charset="0"/>
                  <a:cs typeface="Ubuntu" charset="0"/>
                  <a:sym typeface="Helvetica"/>
                </a:rPr>
                <a:t>Trust</a:t>
              </a:r>
            </a:p>
          </p:txBody>
        </p:sp>
      </p:grpSp>
      <p:sp>
        <p:nvSpPr>
          <p:cNvPr id="8" name="Text Box 60">
            <a:extLst>
              <a:ext uri="{FF2B5EF4-FFF2-40B4-BE49-F238E27FC236}">
                <a16:creationId xmlns:a16="http://schemas.microsoft.com/office/drawing/2014/main" id="{49AFE205-2F9B-934E-3C9B-E1731A593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47" y="6074300"/>
            <a:ext cx="2726448" cy="48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buntu" panose="020B0504030602030204" pitchFamily="34" charset="0"/>
                <a:ea typeface="Ubuntu" charset="0"/>
                <a:cs typeface="Ubuntu" charset="0"/>
                <a:sym typeface="Helvetica"/>
              </a:rPr>
              <a:t>Acknowledgment</a:t>
            </a:r>
          </a:p>
        </p:txBody>
      </p:sp>
      <p:sp>
        <p:nvSpPr>
          <p:cNvPr id="9" name="Text Box 61">
            <a:extLst>
              <a:ext uri="{FF2B5EF4-FFF2-40B4-BE49-F238E27FC236}">
                <a16:creationId xmlns:a16="http://schemas.microsoft.com/office/drawing/2014/main" id="{160E90E8-CBA5-284C-F47D-1E7FDEE90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930" y="6081638"/>
            <a:ext cx="1982655" cy="50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buntu" panose="020B0504030602030204" pitchFamily="34" charset="0"/>
                <a:ea typeface="Ubuntu" charset="0"/>
                <a:cs typeface="Ubuntu" charset="0"/>
                <a:sym typeface="Helvetica"/>
              </a:rPr>
              <a:t>Exploration</a:t>
            </a:r>
          </a:p>
        </p:txBody>
      </p:sp>
      <p:sp>
        <p:nvSpPr>
          <p:cNvPr id="10" name="Text Box 62">
            <a:extLst>
              <a:ext uri="{FF2B5EF4-FFF2-40B4-BE49-F238E27FC236}">
                <a16:creationId xmlns:a16="http://schemas.microsoft.com/office/drawing/2014/main" id="{A9D32F15-FD15-CAB1-AD4C-94595FD04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331" y="6081075"/>
            <a:ext cx="2094865" cy="50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buntu" panose="020B0504030602030204" pitchFamily="34" charset="0"/>
                <a:ea typeface="Ubuntu" charset="0"/>
                <a:cs typeface="Ubuntu" charset="0"/>
                <a:sym typeface="Helvetica"/>
              </a:rPr>
              <a:t>Cooperation</a:t>
            </a:r>
          </a:p>
        </p:txBody>
      </p:sp>
      <p:sp>
        <p:nvSpPr>
          <p:cNvPr id="11" name="Text Box 63">
            <a:extLst>
              <a:ext uri="{FF2B5EF4-FFF2-40B4-BE49-F238E27FC236}">
                <a16:creationId xmlns:a16="http://schemas.microsoft.com/office/drawing/2014/main" id="{E91D0E22-7FEE-1C45-3F1B-CB150EEA5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021" y="6057798"/>
            <a:ext cx="1804721" cy="50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buntu" panose="020B0504030602030204" pitchFamily="34" charset="0"/>
                <a:ea typeface="Ubuntu" charset="0"/>
                <a:cs typeface="Ubuntu" charset="0"/>
                <a:sym typeface="Helvetica"/>
              </a:rPr>
              <a:t>Teamwork</a:t>
            </a:r>
          </a:p>
        </p:txBody>
      </p:sp>
      <p:sp>
        <p:nvSpPr>
          <p:cNvPr id="12" name="Text Box 64">
            <a:extLst>
              <a:ext uri="{FF2B5EF4-FFF2-40B4-BE49-F238E27FC236}">
                <a16:creationId xmlns:a16="http://schemas.microsoft.com/office/drawing/2014/main" id="{A7132459-A1AA-1384-DC48-BACB56338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9386" y="6081074"/>
            <a:ext cx="2280813" cy="50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buntu" panose="020B0504030602030204" pitchFamily="34" charset="0"/>
                <a:ea typeface="Ubuntu" charset="0"/>
                <a:cs typeface="Ubuntu" charset="0"/>
                <a:sym typeface="Helvetica"/>
              </a:rPr>
              <a:t>Collaboration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82B0FA-398E-5398-494E-EE785DA959EC}"/>
              </a:ext>
            </a:extLst>
          </p:cNvPr>
          <p:cNvGrpSpPr/>
          <p:nvPr/>
        </p:nvGrpSpPr>
        <p:grpSpPr>
          <a:xfrm>
            <a:off x="757398" y="4580262"/>
            <a:ext cx="1812453" cy="1407109"/>
            <a:chOff x="1059734" y="4602718"/>
            <a:chExt cx="1812453" cy="14071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8C2825-8BC4-FFC7-B48B-600E868BD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9" t="46690" r="77914" b="36314"/>
            <a:stretch/>
          </p:blipFill>
          <p:spPr>
            <a:xfrm>
              <a:off x="1059734" y="4602718"/>
              <a:ext cx="1812453" cy="1407109"/>
            </a:xfrm>
            <a:prstGeom prst="rect">
              <a:avLst/>
            </a:prstGeom>
          </p:spPr>
        </p:pic>
        <p:sp>
          <p:nvSpPr>
            <p:cNvPr id="15" name="Text Box 49">
              <a:extLst>
                <a:ext uri="{FF2B5EF4-FFF2-40B4-BE49-F238E27FC236}">
                  <a16:creationId xmlns:a16="http://schemas.microsoft.com/office/drawing/2014/main" id="{FFB7B79B-C7B6-8337-7E4B-6BD78729AF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854" y="5113479"/>
              <a:ext cx="1302574" cy="645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Ubuntu" charset="0"/>
                  <a:cs typeface="Ubuntu" charset="0"/>
                  <a:sym typeface="Helvetica"/>
                </a:rPr>
                <a:t>Mutual</a:t>
              </a:r>
            </a:p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Ink Free" panose="03080402000500000000" pitchFamily="66" charset="0"/>
                  <a:ea typeface="Ubuntu" charset="0"/>
                  <a:cs typeface="Ubuntu" charset="0"/>
                  <a:sym typeface="Helvetica"/>
                </a:rPr>
                <a:t>Awareness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AD0E8F2-0AEF-5246-AED2-DD72261BB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5" t="47640" r="60452" b="35840"/>
          <a:stretch/>
        </p:blipFill>
        <p:spPr>
          <a:xfrm>
            <a:off x="2820400" y="4604497"/>
            <a:ext cx="1922451" cy="1367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255D42F-6D71-BD03-A6DF-12C4A4674161}"/>
              </a:ext>
            </a:extLst>
          </p:cNvPr>
          <p:cNvGrpSpPr/>
          <p:nvPr/>
        </p:nvGrpSpPr>
        <p:grpSpPr>
          <a:xfrm>
            <a:off x="3159494" y="3603256"/>
            <a:ext cx="1793725" cy="1395881"/>
            <a:chOff x="3516260" y="5443626"/>
            <a:chExt cx="1793725" cy="1395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6F89513-49A1-DC16-C0B4-23A1AEA4A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4" t="35536" r="58333" b="47602"/>
            <a:stretch/>
          </p:blipFill>
          <p:spPr>
            <a:xfrm>
              <a:off x="3516260" y="5443626"/>
              <a:ext cx="1793725" cy="139588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A0D981-A57C-ED71-AEA0-82F3ADB25683}"/>
                </a:ext>
              </a:extLst>
            </p:cNvPr>
            <p:cNvSpPr/>
            <p:nvPr/>
          </p:nvSpPr>
          <p:spPr>
            <a:xfrm>
              <a:off x="3610826" y="5962550"/>
              <a:ext cx="138248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buntu" panose="020B0504030602030204" pitchFamily="34" charset="0"/>
                  <a:ea typeface="Ubuntu" charset="0"/>
                  <a:cs typeface="Ubuntu" charset="0"/>
                  <a:sym typeface="Helvetica"/>
                </a:rPr>
                <a:t>Sharing </a:t>
              </a:r>
            </a:p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buntu" panose="020B0504030602030204" pitchFamily="34" charset="0"/>
                  <a:ea typeface="Ubuntu" charset="0"/>
                  <a:cs typeface="Ubuntu" charset="0"/>
                  <a:sym typeface="Helvetica"/>
                </a:rPr>
                <a:t>Information</a:t>
              </a:r>
              <a:endParaRPr kumimoji="0" lang="en-US" sz="15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buntu" panose="020B0504030602030204" pitchFamily="34" charset="0"/>
                <a:sym typeface="Helvetica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29C01C3-DDBC-139F-FBEB-B77F4A360C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2" t="37200" r="41238" b="35118"/>
          <a:stretch/>
        </p:blipFill>
        <p:spPr>
          <a:xfrm>
            <a:off x="5143406" y="3762043"/>
            <a:ext cx="2174387" cy="229163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954288C-0C0B-35F2-039B-562E98191687}"/>
              </a:ext>
            </a:extLst>
          </p:cNvPr>
          <p:cNvGrpSpPr/>
          <p:nvPr/>
        </p:nvGrpSpPr>
        <p:grpSpPr>
          <a:xfrm>
            <a:off x="5191492" y="2750269"/>
            <a:ext cx="1947812" cy="1435103"/>
            <a:chOff x="5602688" y="2914231"/>
            <a:chExt cx="1947812" cy="143510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1E8973-A6A4-64F5-C8EB-7F2CC07D7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81" t="25110" r="41941" b="57555"/>
            <a:stretch/>
          </p:blipFill>
          <p:spPr>
            <a:xfrm>
              <a:off x="5602688" y="2914231"/>
              <a:ext cx="1947812" cy="1435103"/>
            </a:xfrm>
            <a:prstGeom prst="rect">
              <a:avLst/>
            </a:prstGeom>
          </p:spPr>
        </p:pic>
        <p:sp>
          <p:nvSpPr>
            <p:cNvPr id="23" name="Text Box 47">
              <a:extLst>
                <a:ext uri="{FF2B5EF4-FFF2-40B4-BE49-F238E27FC236}">
                  <a16:creationId xmlns:a16="http://schemas.microsoft.com/office/drawing/2014/main" id="{80617094-C8CC-B575-FEF1-5BF0E6A4F1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9761" y="3414632"/>
              <a:ext cx="1343701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buntu" panose="020B0504030602030204" pitchFamily="34" charset="0"/>
                  <a:ea typeface="Ubuntu" charset="0"/>
                  <a:cs typeface="Ubuntu" charset="0"/>
                  <a:sym typeface="Helvetica"/>
                </a:rPr>
                <a:t>Sharing</a:t>
              </a:r>
            </a:p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buntu" panose="020B0504030602030204" pitchFamily="34" charset="0"/>
                  <a:ea typeface="Ubuntu" charset="0"/>
                  <a:cs typeface="Ubuntu" charset="0"/>
                  <a:sym typeface="Helvetica"/>
                </a:rPr>
                <a:t>Resourc</a:t>
              </a: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buntu" panose="020B0504030602030204" pitchFamily="34" charset="0"/>
                  <a:ea typeface="Ubuntu" charset="0"/>
                  <a:cs typeface="Ubuntu" charset="0"/>
                  <a:sym typeface="Helvetica"/>
                </a:rPr>
                <a:t>es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892D070-B38C-B35B-9235-D9045EC13B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5" t="24911" r="24787" b="35118"/>
          <a:stretch/>
        </p:blipFill>
        <p:spPr>
          <a:xfrm>
            <a:off x="7387651" y="2755531"/>
            <a:ext cx="2113036" cy="330903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E9E5DD2-3FE5-E1E8-91F2-E7F2C365BE41}"/>
              </a:ext>
            </a:extLst>
          </p:cNvPr>
          <p:cNvGrpSpPr/>
          <p:nvPr/>
        </p:nvGrpSpPr>
        <p:grpSpPr>
          <a:xfrm>
            <a:off x="7622460" y="1824168"/>
            <a:ext cx="1908492" cy="1372612"/>
            <a:chOff x="8066314" y="1879284"/>
            <a:chExt cx="1908492" cy="137261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B20E73D-FC97-6A65-B11D-9BE6274EB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26" t="13792" r="23299" b="69628"/>
            <a:stretch/>
          </p:blipFill>
          <p:spPr>
            <a:xfrm>
              <a:off x="8066314" y="1879284"/>
              <a:ext cx="1908492" cy="1372612"/>
            </a:xfrm>
            <a:prstGeom prst="rect">
              <a:avLst/>
            </a:prstGeom>
          </p:spPr>
        </p:pic>
        <p:sp>
          <p:nvSpPr>
            <p:cNvPr id="27" name="Text Box 50">
              <a:extLst>
                <a:ext uri="{FF2B5EF4-FFF2-40B4-BE49-F238E27FC236}">
                  <a16:creationId xmlns:a16="http://schemas.microsoft.com/office/drawing/2014/main" id="{342F9B1B-B7D5-A361-F2AC-869152AA65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4744" y="2411713"/>
              <a:ext cx="1299637" cy="647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buntu" panose="020B0504030602030204" pitchFamily="34" charset="0"/>
                  <a:ea typeface="Ubuntu" charset="0"/>
                  <a:cs typeface="Ubuntu" charset="0"/>
                  <a:sym typeface="Helvetica"/>
                </a:rPr>
                <a:t>Co-Execution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E186002-5731-13B3-A308-6BCC00A184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2" t="15105" r="5635" b="35549"/>
          <a:stretch/>
        </p:blipFill>
        <p:spPr>
          <a:xfrm>
            <a:off x="9605310" y="1889301"/>
            <a:ext cx="2429631" cy="40851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127949C-17E8-C4BE-1566-6D3138282E78}"/>
              </a:ext>
            </a:extLst>
          </p:cNvPr>
          <p:cNvGrpSpPr/>
          <p:nvPr/>
        </p:nvGrpSpPr>
        <p:grpSpPr>
          <a:xfrm>
            <a:off x="9897574" y="1051685"/>
            <a:ext cx="1839687" cy="1451374"/>
            <a:chOff x="10308770" y="1128568"/>
            <a:chExt cx="1839687" cy="145137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EEC89C8-6E72-4C5D-66D8-9682365B7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69" t="4724" r="6585" b="77744"/>
            <a:stretch/>
          </p:blipFill>
          <p:spPr>
            <a:xfrm>
              <a:off x="10308770" y="1128568"/>
              <a:ext cx="1839687" cy="1451374"/>
            </a:xfrm>
            <a:prstGeom prst="rect">
              <a:avLst/>
            </a:prstGeom>
          </p:spPr>
        </p:pic>
        <p:sp>
          <p:nvSpPr>
            <p:cNvPr id="31" name="Text Box 51">
              <a:extLst>
                <a:ext uri="{FF2B5EF4-FFF2-40B4-BE49-F238E27FC236}">
                  <a16:creationId xmlns:a16="http://schemas.microsoft.com/office/drawing/2014/main" id="{29CFD21E-F352-FB0C-96EB-D6C4E8597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0825" y="1624752"/>
              <a:ext cx="1397872" cy="708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buntu" panose="020B0504030602030204" pitchFamily="34" charset="0"/>
                  <a:ea typeface="Ubuntu" charset="0"/>
                  <a:cs typeface="Ubuntu" charset="0"/>
                  <a:sym typeface="Helvetica"/>
                </a:rPr>
                <a:t>Co-Creation</a:t>
              </a: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2C24B6C3-5DEE-9D6C-FFBB-EA31B5F324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D172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Collaborative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120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4AE7C3-38DF-F3D6-9317-DC2908C1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38" y="1325563"/>
            <a:ext cx="6265227" cy="521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5C307E-1633-88DF-FAC0-152EB19608D5}"/>
              </a:ext>
            </a:extLst>
          </p:cNvPr>
          <p:cNvSpPr txBox="1"/>
          <p:nvPr/>
        </p:nvSpPr>
        <p:spPr>
          <a:xfrm>
            <a:off x="7252568" y="1040125"/>
            <a:ext cx="444371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</a:rPr>
              <a:t>Drawn from various disciplines and approaches: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Design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gile,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nnovation science,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sset-based development,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ppreciative inquiry,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ollective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Development of courses that introduce various skills to help foster and guide collaborative 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8658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 – Sample</a:t>
            </a:r>
          </a:p>
        </p:txBody>
      </p:sp>
      <p:pic>
        <p:nvPicPr>
          <p:cNvPr id="4" name="Picture 3" descr="A light bulb with different colored parts&#10;&#10;Description automatically generated with medium confidence">
            <a:extLst>
              <a:ext uri="{FF2B5EF4-FFF2-40B4-BE49-F238E27FC236}">
                <a16:creationId xmlns:a16="http://schemas.microsoft.com/office/drawing/2014/main" id="{A61D0983-48CD-C596-E631-C2B3FDC2B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4" y="1100095"/>
            <a:ext cx="9413309" cy="5294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205F25-585E-8366-375F-22F3D260D81B}"/>
              </a:ext>
            </a:extLst>
          </p:cNvPr>
          <p:cNvSpPr txBox="1"/>
          <p:nvPr/>
        </p:nvSpPr>
        <p:spPr>
          <a:xfrm>
            <a:off x="2301829" y="4168504"/>
            <a:ext cx="1209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Reframing problems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D22A11-CB3A-F2A9-DB44-ED82FA2E9C26}"/>
              </a:ext>
            </a:extLst>
          </p:cNvPr>
          <p:cNvSpPr txBox="1"/>
          <p:nvPr/>
        </p:nvSpPr>
        <p:spPr>
          <a:xfrm>
            <a:off x="6781800" y="5465517"/>
            <a:ext cx="1897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Continuous Learning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&amp; Improvement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3E52D8-9482-0E95-4F62-E701D1BF07A8}"/>
              </a:ext>
            </a:extLst>
          </p:cNvPr>
          <p:cNvSpPr txBox="1"/>
          <p:nvPr/>
        </p:nvSpPr>
        <p:spPr>
          <a:xfrm>
            <a:off x="6781800" y="3429000"/>
            <a:ext cx="1646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Experimentation/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Prototyping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BF148-3C30-722D-078F-D752A320914A}"/>
              </a:ext>
            </a:extLst>
          </p:cNvPr>
          <p:cNvSpPr txBox="1"/>
          <p:nvPr/>
        </p:nvSpPr>
        <p:spPr>
          <a:xfrm>
            <a:off x="3178120" y="2454646"/>
            <a:ext cx="13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Ideation/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Brainstorming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6EE92-8444-DB48-4EC1-3988B3AB2A60}"/>
              </a:ext>
            </a:extLst>
          </p:cNvPr>
          <p:cNvSpPr txBox="1"/>
          <p:nvPr/>
        </p:nvSpPr>
        <p:spPr>
          <a:xfrm>
            <a:off x="5184949" y="1985254"/>
            <a:ext cx="1329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Collaborative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prioritization</a:t>
            </a:r>
          </a:p>
        </p:txBody>
      </p:sp>
    </p:spTree>
    <p:extLst>
      <p:ext uri="{BB962C8B-B14F-4D97-AF65-F5344CB8AC3E}">
        <p14:creationId xmlns:p14="http://schemas.microsoft.com/office/powerpoint/2010/main" val="1383487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5738-4539-9D54-B81C-31838341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Collaborative Strategies</a:t>
            </a:r>
          </a:p>
        </p:txBody>
      </p:sp>
      <p:pic>
        <p:nvPicPr>
          <p:cNvPr id="6146" name="Picture 2" descr="Swarm behaviour - Wikipedia">
            <a:extLst>
              <a:ext uri="{FF2B5EF4-FFF2-40B4-BE49-F238E27FC236}">
                <a16:creationId xmlns:a16="http://schemas.microsoft.com/office/drawing/2014/main" id="{9EF81C81-314B-E811-17EE-203A90395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895"/>
            <a:ext cx="12192000" cy="83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50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8E5E-B57D-5657-8F16-1DB29F3B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Gulf Scholars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8220-9D29-BFED-92EC-1E9736312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302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Gulf Scholars Program (GSP) is a five-year pilot project of the Board on Gulf Education and Engagement (BGEE), within the Gulf Research Program Division.</a:t>
            </a:r>
          </a:p>
          <a:p>
            <a:endParaRPr lang="en-US" dirty="0"/>
          </a:p>
          <a:p>
            <a:r>
              <a:rPr lang="en-US" dirty="0"/>
              <a:t>Supports colleges and universities in the Gulf of Mexico region in </a:t>
            </a:r>
            <a:r>
              <a:rPr lang="en-US" b="1" i="1" dirty="0"/>
              <a:t>preparing undergraduate students to address critical challenges </a:t>
            </a:r>
            <a:r>
              <a:rPr lang="en-US" dirty="0"/>
              <a:t>related to the focus areas of the GRP.</a:t>
            </a:r>
          </a:p>
          <a:p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D837330-D783-29C8-385E-3233A85D2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8653" y="703262"/>
            <a:ext cx="2076451" cy="184785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56D97FD-5BF1-8A37-E80D-9DBDB663A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8654" y="4631532"/>
            <a:ext cx="2076449" cy="182006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7692234-4CB9-CFFC-836B-A5ECC6DF5A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8652" y="2667397"/>
            <a:ext cx="2076451" cy="184785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B54550C-1499-1758-FF74-4D680B9ED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607" y="2438597"/>
            <a:ext cx="2590661" cy="2305450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94815D99-2B42-1E3D-A308-183E65EA3FD5}"/>
              </a:ext>
            </a:extLst>
          </p:cNvPr>
          <p:cNvSpPr/>
          <p:nvPr/>
        </p:nvSpPr>
        <p:spPr>
          <a:xfrm>
            <a:off x="9170400" y="771525"/>
            <a:ext cx="681040" cy="561022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12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8E5E-B57D-5657-8F16-1DB29F3B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Gulf Scholars Program -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8220-9D29-BFED-92EC-1E9736312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2163445"/>
          </a:xfrm>
        </p:spPr>
        <p:txBody>
          <a:bodyPr>
            <a:normAutofit/>
          </a:bodyPr>
          <a:lstStyle/>
          <a:p>
            <a:r>
              <a:rPr lang="en-US" sz="2400" dirty="0"/>
              <a:t>Participating schools engage students from across the sciences, engineering, medicine, humanities, arts, and beyond to </a:t>
            </a:r>
            <a:r>
              <a:rPr lang="en-US" sz="2400" b="1" i="1" dirty="0"/>
              <a:t>develop key competencies and mindsets</a:t>
            </a:r>
            <a:r>
              <a:rPr lang="en-US" sz="2400" i="1" dirty="0"/>
              <a:t> </a:t>
            </a:r>
            <a:r>
              <a:rPr lang="en-US" sz="2400" dirty="0"/>
              <a:t>necessary to address critical Gulf challenges.</a:t>
            </a:r>
          </a:p>
          <a:p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EA8531-5BC5-9613-4A9B-C0F5C781B353}"/>
              </a:ext>
            </a:extLst>
          </p:cNvPr>
          <p:cNvSpPr txBox="1">
            <a:spLocks/>
          </p:cNvSpPr>
          <p:nvPr/>
        </p:nvSpPr>
        <p:spPr>
          <a:xfrm>
            <a:off x="6096000" y="4492969"/>
            <a:ext cx="5257800" cy="178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Each participating institution will establish its own organizational structure and pathways of curricular, co- and extra-curricular activities for student engagement and learning.</a:t>
            </a:r>
          </a:p>
          <a:p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0994F6-AA75-D9F0-313E-55C476A1B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8300" y="4204618"/>
            <a:ext cx="3657600" cy="23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B8A8D25-2707-B1B5-B162-7AF168D54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6100" y="1836335"/>
            <a:ext cx="3657600" cy="214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18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8E5E-B57D-5657-8F16-1DB29F3B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Gulf Scholars Program -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8220-9D29-BFED-92EC-1E973631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Gulf Scholars Program…</a:t>
            </a:r>
          </a:p>
          <a:p>
            <a:pPr lvl="1"/>
            <a:r>
              <a:rPr lang="en-US" dirty="0"/>
              <a:t>specifies </a:t>
            </a:r>
            <a:r>
              <a:rPr lang="en-US" b="1" i="1" dirty="0"/>
              <a:t>key learning outcomes </a:t>
            </a:r>
            <a:r>
              <a:rPr lang="en-US" dirty="0"/>
              <a:t>necessary for students to address these challenges.</a:t>
            </a:r>
          </a:p>
          <a:p>
            <a:pPr lvl="2"/>
            <a:r>
              <a:rPr lang="en-US" dirty="0"/>
              <a:t>Six outcomes to address program requirements and goals.</a:t>
            </a:r>
          </a:p>
          <a:p>
            <a:pPr lvl="1"/>
            <a:r>
              <a:rPr lang="en-US" dirty="0"/>
              <a:t>provides </a:t>
            </a:r>
            <a:r>
              <a:rPr lang="en-US" b="1" i="1" dirty="0"/>
              <a:t>funding</a:t>
            </a:r>
            <a:r>
              <a:rPr lang="en-US" dirty="0"/>
              <a:t> for participating schools.</a:t>
            </a:r>
          </a:p>
          <a:p>
            <a:pPr lvl="2"/>
            <a:r>
              <a:rPr lang="en-US" dirty="0"/>
              <a:t>Up to $500k over five years, with incentives for partnering with community colleges.</a:t>
            </a:r>
          </a:p>
          <a:p>
            <a:pPr lvl="1"/>
            <a:r>
              <a:rPr lang="en-US" dirty="0"/>
              <a:t>supports the development of a </a:t>
            </a:r>
            <a:r>
              <a:rPr lang="en-US" b="1" i="1" dirty="0"/>
              <a:t>region-wide network </a:t>
            </a:r>
            <a:r>
              <a:rPr lang="en-US" dirty="0"/>
              <a:t>of GSP schools and students.</a:t>
            </a:r>
          </a:p>
          <a:p>
            <a:pPr lvl="2"/>
            <a:r>
              <a:rPr lang="en-US" dirty="0"/>
              <a:t>By the end of the pilot phase (2025), the GRP will involve more than 25 public and private universities across the Gulf.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64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8E5E-B57D-5657-8F16-1DB29F3B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1 - Regional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8220-9D29-BFED-92EC-1E973631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GSP specifies six key learning outcomes: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Knowledge of the Gulf Region</a:t>
            </a:r>
          </a:p>
          <a:p>
            <a:pPr lvl="2"/>
            <a:r>
              <a:rPr lang="en-US" dirty="0"/>
              <a:t>Knowledge of the region's human cultures and physical and natural worlds.</a:t>
            </a:r>
          </a:p>
        </p:txBody>
      </p:sp>
    </p:spTree>
    <p:extLst>
      <p:ext uri="{BB962C8B-B14F-4D97-AF65-F5344CB8AC3E}">
        <p14:creationId xmlns:p14="http://schemas.microsoft.com/office/powerpoint/2010/main" val="1333180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8E5E-B57D-5657-8F16-1DB29F3B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2 - Integrative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8220-9D29-BFED-92EC-1E973631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GSP specifies six key learning outcomes: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Knowledge of the Gulf Region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Multidisciplinary and integrative learning</a:t>
            </a:r>
          </a:p>
          <a:p>
            <a:pPr lvl="2"/>
            <a:r>
              <a:rPr lang="en-US" dirty="0"/>
              <a:t>Ability to connect knowledge from multiple disciplines, over time, built across college, community and life experiences.</a:t>
            </a:r>
          </a:p>
        </p:txBody>
      </p:sp>
    </p:spTree>
    <p:extLst>
      <p:ext uri="{BB962C8B-B14F-4D97-AF65-F5344CB8AC3E}">
        <p14:creationId xmlns:p14="http://schemas.microsoft.com/office/powerpoint/2010/main" val="2183699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1835</Words>
  <Application>Microsoft Office PowerPoint</Application>
  <PresentationFormat>Widescreen</PresentationFormat>
  <Paragraphs>282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Ink Free</vt:lpstr>
      <vt:lpstr>Ubuntu</vt:lpstr>
      <vt:lpstr>Office Theme</vt:lpstr>
      <vt:lpstr>PowerPoint Presentation</vt:lpstr>
      <vt:lpstr>What We’ll Talk About Today</vt:lpstr>
      <vt:lpstr>Gulf Research Program</vt:lpstr>
      <vt:lpstr>Gulf Research Program</vt:lpstr>
      <vt:lpstr>Gulf Scholars Program</vt:lpstr>
      <vt:lpstr>Gulf Scholars Program - Mission</vt:lpstr>
      <vt:lpstr>Gulf Scholars Program - Principles</vt:lpstr>
      <vt:lpstr>1 - Regional Knowledge</vt:lpstr>
      <vt:lpstr>2 - Integrative Learning</vt:lpstr>
      <vt:lpstr>3 - Intercultural Competency</vt:lpstr>
      <vt:lpstr>4 - Social Responsibility</vt:lpstr>
      <vt:lpstr>5 - Innovation</vt:lpstr>
      <vt:lpstr>6 - Community Engagement</vt:lpstr>
      <vt:lpstr>What We’ll Talk About Today</vt:lpstr>
      <vt:lpstr>The GSP at MSU</vt:lpstr>
      <vt:lpstr>Program Overview</vt:lpstr>
      <vt:lpstr>GSP Learning Objectives</vt:lpstr>
      <vt:lpstr>Understand the Issues</vt:lpstr>
      <vt:lpstr>Recognize the Challenges</vt:lpstr>
      <vt:lpstr>Communicate and Collaborate</vt:lpstr>
      <vt:lpstr>Work Towards Solutions</vt:lpstr>
      <vt:lpstr>Faculty Opportunities</vt:lpstr>
      <vt:lpstr>Building Research Through Academics</vt:lpstr>
      <vt:lpstr>Building Research Through Academics</vt:lpstr>
      <vt:lpstr>What We’ll Talk About Today</vt:lpstr>
      <vt:lpstr>Defining Interdisciplinary</vt:lpstr>
      <vt:lpstr>The Path is the Discovery</vt:lpstr>
      <vt:lpstr>Collaborative Strategies</vt:lpstr>
      <vt:lpstr>Collaborative Strategies</vt:lpstr>
      <vt:lpstr>Collaborative Strategies</vt:lpstr>
      <vt:lpstr>Collaborative Strategies</vt:lpstr>
      <vt:lpstr>Collaborative Strategies</vt:lpstr>
      <vt:lpstr>Collaborative Strategies</vt:lpstr>
      <vt:lpstr>Collaborative Strategies</vt:lpstr>
      <vt:lpstr>Collaborative Strategies</vt:lpstr>
      <vt:lpstr>Collaborative Strategies</vt:lpstr>
      <vt:lpstr>Collaborative Strategies</vt:lpstr>
      <vt:lpstr>Collaborative Strategies</vt:lpstr>
      <vt:lpstr>PowerPoint Presentation</vt:lpstr>
      <vt:lpstr>PowerPoint Presentation</vt:lpstr>
      <vt:lpstr>PowerPoint Presentation</vt:lpstr>
      <vt:lpstr>Collaborative Strategies – T-shaped skills</vt:lpstr>
      <vt:lpstr>Collaborative Strategies – T-shaped skills</vt:lpstr>
      <vt:lpstr>Collaborative Strategies</vt:lpstr>
      <vt:lpstr>PowerPoint Presentation</vt:lpstr>
      <vt:lpstr>Collaborative Strategies</vt:lpstr>
      <vt:lpstr>Collaborative Strategies – Sample</vt:lpstr>
      <vt:lpstr>Collaborative Strategies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Gulf Scholars Program </dc:title>
  <dc:creator>Dyer, Jamie</dc:creator>
  <cp:lastModifiedBy>Dyer, Jamie</cp:lastModifiedBy>
  <cp:revision>2</cp:revision>
  <dcterms:created xsi:type="dcterms:W3CDTF">2024-02-19T16:45:17Z</dcterms:created>
  <dcterms:modified xsi:type="dcterms:W3CDTF">2024-02-21T16:58:20Z</dcterms:modified>
</cp:coreProperties>
</file>